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Helvetica Neue"/>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948">
          <p15:clr>
            <a:srgbClr val="A4A3A4"/>
          </p15:clr>
        </p15:guide>
        <p15:guide id="2" orient="horz" pos="7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025915-F385-4AE6-847D-26968F266445}">
  <a:tblStyle styleId="{16025915-F385-4AE6-847D-26968F2664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48"/>
        <p:guide pos="7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HelveticaNeue-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HelveticaNeue-bold.fntdata"/><Relationship Id="rId23" Type="http://schemas.openxmlformats.org/officeDocument/2006/relationships/slide" Target="slides/slide17.xml"/><Relationship Id="rId67" Type="http://schemas.openxmlformats.org/officeDocument/2006/relationships/font" Target="fonts/HelveticaNeue-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064f46548b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064f46548b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064f46548b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064f46548b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6d904222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6d904222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064f46548b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064f46548b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7add914b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07add914b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07add914b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07add914b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fdbeb689d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fdbeb689d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800">
                <a:solidFill>
                  <a:srgbClr val="001CE0"/>
                </a:solidFill>
                <a:latin typeface="Helvetica Neue"/>
                <a:ea typeface="Helvetica Neue"/>
                <a:cs typeface="Helvetica Neue"/>
                <a:sym typeface="Helvetica Neue"/>
              </a:rPr>
              <a:t>L’obiettivo è trovare la giusta dimensione in termini di Byte, per trovare un equilibrio tra questi fattori e garantire che la rete sia </a:t>
            </a:r>
            <a:r>
              <a:rPr b="1" lang="ru" sz="1800">
                <a:solidFill>
                  <a:srgbClr val="001CE0"/>
                </a:solidFill>
                <a:latin typeface="Helvetica Neue"/>
                <a:ea typeface="Helvetica Neue"/>
                <a:cs typeface="Helvetica Neue"/>
                <a:sym typeface="Helvetica Neue"/>
              </a:rPr>
              <a:t>sicura</a:t>
            </a:r>
            <a:r>
              <a:rPr lang="ru" sz="1800">
                <a:solidFill>
                  <a:srgbClr val="001CE0"/>
                </a:solidFill>
                <a:latin typeface="Helvetica Neue"/>
                <a:ea typeface="Helvetica Neue"/>
                <a:cs typeface="Helvetica Neue"/>
                <a:sym typeface="Helvetica Neue"/>
              </a:rPr>
              <a:t>, </a:t>
            </a:r>
            <a:r>
              <a:rPr b="1" lang="ru" sz="1800">
                <a:solidFill>
                  <a:srgbClr val="001CE0"/>
                </a:solidFill>
                <a:latin typeface="Helvetica Neue"/>
                <a:ea typeface="Helvetica Neue"/>
                <a:cs typeface="Helvetica Neue"/>
                <a:sym typeface="Helvetica Neue"/>
              </a:rPr>
              <a:t>efficiente</a:t>
            </a:r>
            <a:r>
              <a:rPr lang="ru" sz="1800">
                <a:solidFill>
                  <a:srgbClr val="001CE0"/>
                </a:solidFill>
                <a:latin typeface="Helvetica Neue"/>
                <a:ea typeface="Helvetica Neue"/>
                <a:cs typeface="Helvetica Neue"/>
                <a:sym typeface="Helvetica Neue"/>
              </a:rPr>
              <a:t> e </a:t>
            </a:r>
            <a:r>
              <a:rPr b="1" lang="ru" sz="1800">
                <a:solidFill>
                  <a:srgbClr val="001CE0"/>
                </a:solidFill>
                <a:latin typeface="Helvetica Neue"/>
                <a:ea typeface="Helvetica Neue"/>
                <a:cs typeface="Helvetica Neue"/>
                <a:sym typeface="Helvetica Neue"/>
              </a:rPr>
              <a:t>decentralizzata</a:t>
            </a:r>
            <a:r>
              <a:rPr lang="ru" sz="1800">
                <a:solidFill>
                  <a:srgbClr val="001CE0"/>
                </a:solidFill>
                <a:latin typeface="Helvetica Neue"/>
                <a:ea typeface="Helvetica Neue"/>
                <a:cs typeface="Helvetica Neue"/>
                <a:sym typeface="Helvetica Neue"/>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058d27e4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058d27e4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dbeb689d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dbeb689d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Difficoltà per dei nodi più piccoli, paesi dove la connessione non è buona,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58d27e4c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058d27e4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fb51f666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fb51f666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Introduzione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Perchè Bitcoin non scala (5 min)</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Reti e protocolli Internet/Bitcoin (15 min)</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Blockchain  (15 min)</a:t>
            </a:r>
            <a:endParaRPr b="1"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b="1" lang="ru" sz="1500">
                <a:solidFill>
                  <a:srgbClr val="001CE0"/>
                </a:solidFill>
                <a:latin typeface="Helvetica Neue"/>
                <a:ea typeface="Helvetica Neue"/>
                <a:cs typeface="Helvetica Neue"/>
                <a:sym typeface="Helvetica Neue"/>
              </a:rPr>
              <a:t>Block size war</a:t>
            </a:r>
            <a:endParaRPr b="1"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b="1" lang="ru" sz="1500">
                <a:solidFill>
                  <a:srgbClr val="001CE0"/>
                </a:solidFill>
                <a:latin typeface="Helvetica Neue"/>
                <a:ea typeface="Helvetica Neue"/>
                <a:cs typeface="Helvetica Neue"/>
                <a:sym typeface="Helvetica Neue"/>
              </a:rPr>
              <a:t>Come scalare Bitcoin</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Soluzioni per scalare Bitcoin</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Lightning Network </a:t>
            </a:r>
            <a:endParaRPr b="1"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Storia</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Come funziona </a:t>
            </a:r>
            <a:endParaRPr sz="1500">
              <a:solidFill>
                <a:srgbClr val="001CE0"/>
              </a:solidFill>
              <a:latin typeface="Helvetica Neue"/>
              <a:ea typeface="Helvetica Neue"/>
              <a:cs typeface="Helvetica Neue"/>
              <a:sym typeface="Helvetica Neue"/>
            </a:endParaRPr>
          </a:p>
          <a:p>
            <a:pPr indent="-323850" lvl="1" marL="9144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Payment Channels</a:t>
            </a:r>
            <a:endParaRPr sz="1500">
              <a:solidFill>
                <a:srgbClr val="001CE0"/>
              </a:solidFill>
              <a:latin typeface="Helvetica Neue"/>
              <a:ea typeface="Helvetica Neue"/>
              <a:cs typeface="Helvetica Neue"/>
              <a:sym typeface="Helvetica Neue"/>
            </a:endParaRPr>
          </a:p>
          <a:p>
            <a:pPr indent="-323850" lvl="1" marL="9144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Routing</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Lightning Network vs Bitcoin L1 vs Fiat</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Stato delle rete Lightning</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Problemi di Lightning Network</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Wallet, Lightning Service Providers</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Esempi, Use Cases, Lightning Apps</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0543e8ae4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0543e8ae4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t>In poche parole, la sicurezza della blockchain è garantita dalla sua immutabilità e dalla difficoltà di modificare i dati registrati su di essa, ma aumentare la sicurezza limita la decentralizzazione, poiché richiede la concentrazione di potere in mano a pochi nodi. La decentralizzazione è importante per mantenere la trasparenza e l'equità del sistema, ma rende più difficile la scalabilità, ovvero la capacità di gestire un elevato volume di transazioni. La scalabilità, d'altra parte, è fondamentale per rendere la blockchain utile per una vasta gamma di applicazioni, ma a sua volta può compromettere la sicurezza e la decentralizzazione.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ru"/>
              <a:t>In sintesi, il trilemma della blockchain descrive la difficoltà di soddisfare contemporaneamente tutti e tre i requisiti e dimostra come le soluzioni adottate in una blockchain possono avere implicazioni significative sulla sua architettura e sul suo funzionamento.</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07874d44b3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07874d44b3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In poche parole, la sicurezza della blockchain è garantita dalla sua immutabilità e dalla difficoltà di modificare i dati registrati su di essa, ma aumentare la sicurezza limita la decentralizzazione, poiché richiede la concentrazione di potere in mano a pochi nodi. La decentralizzazione è importante per mantenere la trasparenza e l'equità del sistema, ma rende più difficile la scalabilità, ovvero la capacità di gestire un elevato volume di transazioni. La scalabilità, d'altra parte, è fondamentale per rendere la blockchain utile per una vasta gamma di applicazioni, ma a sua volta può compromettere la sicurezza e la decentralizzazione.</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In sintesi, il trilemma della blockchain descrive la difficoltà di soddisfare contemporaneamente tutti e tre i requisiti e dimostra come le soluzioni adottate in una blockchain possono avere implicazioni significative sulla sua architettura e sul suo funzionamento.</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b51f6661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b51f6661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dbeb689d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dbeb689d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05e2d4cf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05e2d4cf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0543e8ae4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0543e8ae4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0543e8ae4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0543e8ae4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543e8ae4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0543e8ae4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350">
                <a:solidFill>
                  <a:srgbClr val="1D1F25"/>
                </a:solidFill>
                <a:highlight>
                  <a:srgbClr val="FDFDFD"/>
                </a:highlight>
              </a:rPr>
              <a:t>Migliore scalabilità</a:t>
            </a:r>
            <a:r>
              <a:rPr lang="ru"/>
              <a:t>: </a:t>
            </a:r>
            <a:r>
              <a:rPr lang="ru" sz="1350">
                <a:solidFill>
                  <a:srgbClr val="1D1F25"/>
                </a:solidFill>
                <a:highlight>
                  <a:srgbClr val="FDFDFD"/>
                </a:highlight>
              </a:rPr>
              <a:t>utilizzo delle blockchain è minimizzato</a:t>
            </a:r>
            <a:endParaRPr sz="1350">
              <a:solidFill>
                <a:srgbClr val="1D1F25"/>
              </a:solidFill>
              <a:highlight>
                <a:srgbClr val="FDFDFD"/>
              </a:highlight>
            </a:endParaRPr>
          </a:p>
          <a:p>
            <a:pPr indent="0" lvl="0" marL="0" rtl="0" algn="l">
              <a:spcBef>
                <a:spcPts val="0"/>
              </a:spcBef>
              <a:spcAft>
                <a:spcPts val="0"/>
              </a:spcAft>
              <a:buNone/>
            </a:pPr>
            <a:r>
              <a:rPr lang="ru" sz="1350">
                <a:solidFill>
                  <a:srgbClr val="1D1F25"/>
                </a:solidFill>
                <a:highlight>
                  <a:srgbClr val="FDFDFD"/>
                </a:highlight>
              </a:rPr>
              <a:t>Migliore privacy: in quanto nessun dato relativo a RGB è visibile a chi osserva la blockchain</a:t>
            </a:r>
            <a:endParaRPr sz="1350">
              <a:solidFill>
                <a:srgbClr val="1D1F25"/>
              </a:solidFill>
              <a:highlight>
                <a:srgbClr val="FDFDFD"/>
              </a:highlight>
            </a:endParaRPr>
          </a:p>
          <a:p>
            <a:pPr indent="0" lvl="0" marL="0" rtl="0" algn="l">
              <a:spcBef>
                <a:spcPts val="0"/>
              </a:spcBef>
              <a:spcAft>
                <a:spcPts val="0"/>
              </a:spcAft>
              <a:buNone/>
            </a:pPr>
            <a:r>
              <a:rPr lang="ru" sz="1350">
                <a:solidFill>
                  <a:srgbClr val="1D1F25"/>
                </a:solidFill>
                <a:highlight>
                  <a:srgbClr val="FDFDFD"/>
                </a:highlight>
              </a:rPr>
              <a:t>Flessibilità: il protocollo non è limitato dalla struttura dati delle transazioni Bitcoin</a:t>
            </a:r>
            <a:endParaRPr sz="1350">
              <a:solidFill>
                <a:srgbClr val="1D1F25"/>
              </a:solidFill>
              <a:highlight>
                <a:srgbClr val="FDFDFD"/>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dbeb689d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dbeb689d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05a1e9d26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05a1e9d26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07add914b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07add914b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58d27e4c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058d27e4c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05a1e9d26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05a1e9d26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Consumatore</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Alice è un utente di Bitcoin che vuole effettuare pagamenti veloci, sicuri, economici e</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pagamenti privati per piccoli acquisti al dettaglio. Compra un caffè con</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bitcoin, utilizzando la rete Lightning.</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Commerciante</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Bob possiede una caffetteria, "Bob's Cafe". I pagamenti on-chain in Bitcoin</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non sono scalabili per piccole somme come una tazza di caffè, quindi usa la rete Lightning per accettare pagamenti</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Lightning Network per accettare i pagamenti in Bitcoin quasi istantaneamente</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e a costi contenuti.</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Attività di servizi software</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Chan è un imprenditore cinese che vende servizi di informazione relativi alla Lightning Network e alla</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Lightning Network, oltre a Bitcoin e altre criptovalute.</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Chan vende questi servizi informativi su Internet implementando</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implementando micropagamenti attraverso la rete Lightning.</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Inoltre, Chan ha implementato un servizio di fornitore di liquidità che</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che affitta la capacità del canale in entrata sulla rete Lightning, addebitando una piccola tariffa in</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bitcoin per ogni periodo di noleggio.</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Gamer</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Dina è una giocatrice adolescente russa. Gioca a molti giochi</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giochi per computer, ma i suoi preferiti sono quelli che hanno una "economia di gioco" basata su denaro reale.</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economia di gioco" basata su denaro reale. Mentre gioca, guadagna anche</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denaro acquistando e vendendo oggetti virtuali nel gioco. La rete Lightning</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Network le consente di effettuare transazioni per piccoli importi per gli oggetti di gioco e di guadagnare piccole somme</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e di guadagnare piccole somme per il completamento di missioni.</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07add914b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07add914b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064f46548b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064f46548b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05a1e9d26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05a1e9d26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064f46548b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064f46548b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Difficoltà nel far girare un nod	o LN</a:t>
            </a:r>
            <a:endParaRPr/>
          </a:p>
          <a:p>
            <a:pPr indent="0" lvl="0" marL="0" rtl="0" algn="l">
              <a:spcBef>
                <a:spcPts val="0"/>
              </a:spcBef>
              <a:spcAft>
                <a:spcPts val="0"/>
              </a:spcAft>
              <a:buNone/>
            </a:pPr>
            <a:r>
              <a:rPr lang="ru"/>
              <a:t>Problemi:</a:t>
            </a:r>
            <a:br>
              <a:rPr lang="ru"/>
            </a:br>
            <a:r>
              <a:rPr lang="ru"/>
              <a:t>	Difficile gestione di un proprio nodo Lighting Network. </a:t>
            </a:r>
            <a:endParaRPr/>
          </a:p>
          <a:p>
            <a:pPr indent="0" lvl="0" marL="457200" rtl="0" algn="l">
              <a:spcBef>
                <a:spcPts val="0"/>
              </a:spcBef>
              <a:spcAft>
                <a:spcPts val="0"/>
              </a:spcAft>
              <a:buClr>
                <a:schemeClr val="dk1"/>
              </a:buClr>
              <a:buSzPts val="1100"/>
              <a:buFont typeface="Arial"/>
              <a:buNone/>
            </a:pPr>
            <a:r>
              <a:rPr lang="ru"/>
              <a:t>Script automatico per gestione file backup dei canali. File “tossico”</a:t>
            </a:r>
            <a:endParaRPr/>
          </a:p>
          <a:p>
            <a:pPr indent="0" lvl="0" marL="457200" rtl="0" algn="l">
              <a:spcBef>
                <a:spcPts val="0"/>
              </a:spcBef>
              <a:spcAft>
                <a:spcPts val="0"/>
              </a:spcAft>
              <a:buClr>
                <a:schemeClr val="dk1"/>
              </a:buClr>
              <a:buSzPts val="1100"/>
              <a:buFont typeface="Arial"/>
              <a:buNone/>
            </a:pPr>
            <a:r>
              <a:rPr lang="ru"/>
              <a:t>Hardware affidabile. Raspberry Pi 4 non lo è.</a:t>
            </a:r>
            <a:endParaRPr/>
          </a:p>
          <a:p>
            <a:pPr indent="0" lvl="0" marL="457200" rtl="0" algn="l">
              <a:spcBef>
                <a:spcPts val="0"/>
              </a:spcBef>
              <a:spcAft>
                <a:spcPts val="0"/>
              </a:spcAft>
              <a:buClr>
                <a:schemeClr val="dk1"/>
              </a:buClr>
              <a:buSzPts val="1100"/>
              <a:buFont typeface="Arial"/>
              <a:buNone/>
            </a:pPr>
            <a:r>
              <a:rPr lang="ru"/>
              <a:t>Sicurezza, bisogna mettere al sicuro il nodo e le chiavi private.</a:t>
            </a:r>
            <a:endParaRPr/>
          </a:p>
          <a:p>
            <a:pPr indent="0" lvl="0" marL="457200" rtl="0" algn="l">
              <a:spcBef>
                <a:spcPts val="0"/>
              </a:spcBef>
              <a:spcAft>
                <a:spcPts val="0"/>
              </a:spcAft>
              <a:buClr>
                <a:schemeClr val="dk1"/>
              </a:buClr>
              <a:buSzPts val="1100"/>
              <a:buFont typeface="Arial"/>
              <a:buNone/>
            </a:pPr>
            <a:r>
              <a:rPr lang="ru"/>
              <a:t>Esperienza e tempo richiesti</a:t>
            </a:r>
            <a:endParaRPr/>
          </a:p>
          <a:p>
            <a:pPr indent="0" lvl="0" marL="0" rtl="0" algn="l">
              <a:spcBef>
                <a:spcPts val="0"/>
              </a:spcBef>
              <a:spcAft>
                <a:spcPts val="0"/>
              </a:spcAft>
              <a:buNone/>
            </a:pPr>
            <a:r>
              <a:rPr lang="ru"/>
              <a:t>Soluzioni:</a:t>
            </a:r>
            <a:endParaRPr/>
          </a:p>
          <a:p>
            <a:pPr indent="0" lvl="0" marL="457200" rtl="0" algn="l">
              <a:spcBef>
                <a:spcPts val="0"/>
              </a:spcBef>
              <a:spcAft>
                <a:spcPts val="0"/>
              </a:spcAft>
              <a:buNone/>
            </a:pPr>
            <a:r>
              <a:rPr lang="ru"/>
              <a:t>Librerie esterne (attenzione alla sicurezza con le dipendenze) </a:t>
            </a:r>
            <a:endParaRPr/>
          </a:p>
          <a:p>
            <a:pPr indent="0" lvl="0" marL="457200" rtl="0" algn="l">
              <a:spcBef>
                <a:spcPts val="0"/>
              </a:spcBef>
              <a:spcAft>
                <a:spcPts val="0"/>
              </a:spcAft>
              <a:buNone/>
            </a:pPr>
            <a:r>
              <a:rPr lang="ru"/>
              <a:t>Dischi in RAID, UPS, Workstation, VPS</a:t>
            </a:r>
            <a:endParaRPr/>
          </a:p>
          <a:p>
            <a:pPr indent="0" lvl="0" marL="457200" rtl="0" algn="l">
              <a:spcBef>
                <a:spcPts val="0"/>
              </a:spcBef>
              <a:spcAft>
                <a:spcPts val="0"/>
              </a:spcAft>
              <a:buNone/>
            </a:pPr>
            <a:r>
              <a:rPr lang="ru"/>
              <a:t>HW wallet, Private node, Sicurezza</a:t>
            </a:r>
            <a:endParaRPr/>
          </a:p>
          <a:p>
            <a:pPr indent="0" lvl="0" marL="457200" rtl="0" algn="l">
              <a:spcBef>
                <a:spcPts val="0"/>
              </a:spcBef>
              <a:spcAft>
                <a:spcPts val="0"/>
              </a:spcAft>
              <a:buNone/>
            </a:pPr>
            <a:r>
              <a:rPr lang="ru"/>
              <a:t>Tool automatici (Thunder hub, LNDg)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05a1e9d2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05a1e9d2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06d904222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06d904222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06d904222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06d904222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06d904222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06d904222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fdbeb689d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fdbeb689d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06d904222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06d904222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07874d44b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07874d44b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06d904222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06d904222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05a1e9d2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05a1e9d2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07874d44b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07874d44b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064f46548b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064f46548b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052392349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052392349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64f46548b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064f46548b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07add914b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07add914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Difficoltà nel far girare un nod	o LN</a:t>
            </a:r>
            <a:endParaRPr/>
          </a:p>
          <a:p>
            <a:pPr indent="0" lvl="0" marL="0" rtl="0" algn="l">
              <a:spcBef>
                <a:spcPts val="0"/>
              </a:spcBef>
              <a:spcAft>
                <a:spcPts val="0"/>
              </a:spcAft>
              <a:buNone/>
            </a:pPr>
            <a:r>
              <a:rPr lang="ru"/>
              <a:t>Problemi:</a:t>
            </a:r>
            <a:br>
              <a:rPr lang="ru"/>
            </a:br>
            <a:r>
              <a:rPr lang="ru"/>
              <a:t>	Difficile gestione di un proprio nodo Lighting Network. </a:t>
            </a:r>
            <a:endParaRPr/>
          </a:p>
          <a:p>
            <a:pPr indent="0" lvl="0" marL="457200" rtl="0" algn="l">
              <a:spcBef>
                <a:spcPts val="0"/>
              </a:spcBef>
              <a:spcAft>
                <a:spcPts val="0"/>
              </a:spcAft>
              <a:buClr>
                <a:schemeClr val="dk1"/>
              </a:buClr>
              <a:buSzPts val="1100"/>
              <a:buFont typeface="Arial"/>
              <a:buNone/>
            </a:pPr>
            <a:r>
              <a:rPr lang="ru"/>
              <a:t>Script automatico per gestione file backup dei canali. File “tossico”</a:t>
            </a:r>
            <a:endParaRPr/>
          </a:p>
          <a:p>
            <a:pPr indent="0" lvl="0" marL="457200" rtl="0" algn="l">
              <a:spcBef>
                <a:spcPts val="0"/>
              </a:spcBef>
              <a:spcAft>
                <a:spcPts val="0"/>
              </a:spcAft>
              <a:buClr>
                <a:schemeClr val="dk1"/>
              </a:buClr>
              <a:buSzPts val="1100"/>
              <a:buFont typeface="Arial"/>
              <a:buNone/>
            </a:pPr>
            <a:r>
              <a:rPr lang="ru"/>
              <a:t>Hardware affidabile. Raspberry Pi 4 non lo è.</a:t>
            </a:r>
            <a:endParaRPr/>
          </a:p>
          <a:p>
            <a:pPr indent="0" lvl="0" marL="457200" rtl="0" algn="l">
              <a:spcBef>
                <a:spcPts val="0"/>
              </a:spcBef>
              <a:spcAft>
                <a:spcPts val="0"/>
              </a:spcAft>
              <a:buClr>
                <a:schemeClr val="dk1"/>
              </a:buClr>
              <a:buSzPts val="1100"/>
              <a:buFont typeface="Arial"/>
              <a:buNone/>
            </a:pPr>
            <a:r>
              <a:rPr lang="ru"/>
              <a:t>Sicurezza, bisogna mettere al sicuro il nodo e le chiavi private.</a:t>
            </a:r>
            <a:endParaRPr/>
          </a:p>
          <a:p>
            <a:pPr indent="0" lvl="0" marL="457200" rtl="0" algn="l">
              <a:spcBef>
                <a:spcPts val="0"/>
              </a:spcBef>
              <a:spcAft>
                <a:spcPts val="0"/>
              </a:spcAft>
              <a:buClr>
                <a:schemeClr val="dk1"/>
              </a:buClr>
              <a:buSzPts val="1100"/>
              <a:buFont typeface="Arial"/>
              <a:buNone/>
            </a:pPr>
            <a:r>
              <a:rPr lang="ru"/>
              <a:t>Esperienza e tempo richiesti</a:t>
            </a:r>
            <a:endParaRPr/>
          </a:p>
          <a:p>
            <a:pPr indent="0" lvl="0" marL="0" rtl="0" algn="l">
              <a:spcBef>
                <a:spcPts val="0"/>
              </a:spcBef>
              <a:spcAft>
                <a:spcPts val="0"/>
              </a:spcAft>
              <a:buNone/>
            </a:pPr>
            <a:r>
              <a:rPr lang="ru"/>
              <a:t>Soluzioni:</a:t>
            </a:r>
            <a:endParaRPr/>
          </a:p>
          <a:p>
            <a:pPr indent="0" lvl="0" marL="457200" rtl="0" algn="l">
              <a:spcBef>
                <a:spcPts val="0"/>
              </a:spcBef>
              <a:spcAft>
                <a:spcPts val="0"/>
              </a:spcAft>
              <a:buNone/>
            </a:pPr>
            <a:r>
              <a:rPr lang="ru"/>
              <a:t>Librerie esterne (attenzione alla sicurezza con le dipendenze) </a:t>
            </a:r>
            <a:endParaRPr/>
          </a:p>
          <a:p>
            <a:pPr indent="0" lvl="0" marL="457200" rtl="0" algn="l">
              <a:spcBef>
                <a:spcPts val="0"/>
              </a:spcBef>
              <a:spcAft>
                <a:spcPts val="0"/>
              </a:spcAft>
              <a:buNone/>
            </a:pPr>
            <a:r>
              <a:rPr lang="ru"/>
              <a:t>Dischi in RAID, UPS, Workstation, VPS</a:t>
            </a:r>
            <a:endParaRPr/>
          </a:p>
          <a:p>
            <a:pPr indent="0" lvl="0" marL="457200" rtl="0" algn="l">
              <a:spcBef>
                <a:spcPts val="0"/>
              </a:spcBef>
              <a:spcAft>
                <a:spcPts val="0"/>
              </a:spcAft>
              <a:buNone/>
            </a:pPr>
            <a:r>
              <a:rPr lang="ru"/>
              <a:t>HW wallet, Private node, Sicurezza</a:t>
            </a:r>
            <a:endParaRPr/>
          </a:p>
          <a:p>
            <a:pPr indent="0" lvl="0" marL="457200" rtl="0" algn="l">
              <a:spcBef>
                <a:spcPts val="0"/>
              </a:spcBef>
              <a:spcAft>
                <a:spcPts val="0"/>
              </a:spcAft>
              <a:buNone/>
            </a:pPr>
            <a:r>
              <a:rPr lang="ru"/>
              <a:t>Tool automatici (Thunder hub, LNDg)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05a1e9d26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05a1e9d26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sz="1400">
                <a:solidFill>
                  <a:srgbClr val="001CE0"/>
                </a:solidFill>
                <a:latin typeface="Helvetica Neue"/>
                <a:ea typeface="Helvetica Neue"/>
                <a:cs typeface="Helvetica Neue"/>
                <a:sym typeface="Helvetica Neue"/>
              </a:rPr>
              <a:t>Lightning Service Provider (LSP) sono fondamentali per la crescita dell'economia Lightning, basata su transazioni in bitcoin veloci, economiche e prive di fiducia. Essi forniscono agli utenti una connessione stabile alla rete Lightning, una gestione semplificata dei canali e la liquidità, aiutando a guidare gli utenti dalla moneta fiat alla rete e a evitare qualsiasi ostacolo lungo il percorso. Gli LSP svolgono funzioni quali l'apertura dei canali, la garanzia della capacità in entrata, la funzione di hub per l'instradamento, il riequilibrio dei canali di pagamento e l'affidabilità per gli utenti. Forniscono le funzioni essenziali necessarie per il buon funzionamento della rete Lightning e sono fondamentali per la crescita dell'economia Lightning.</a:t>
            </a:r>
            <a:endParaRPr sz="14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fdbeb689d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fdbeb689d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ru" sz="1500">
                <a:solidFill>
                  <a:srgbClr val="001CE0"/>
                </a:solidFill>
                <a:latin typeface="Helvetica Neue"/>
                <a:ea typeface="Helvetica Neue"/>
                <a:cs typeface="Helvetica Neue"/>
                <a:sym typeface="Helvetica Neue"/>
              </a:rPr>
              <a:t>In un sistema informatico, la crescita del numero di utenti o la quantità di dati gestiti può causare problemi di sovraccarico e rallentamenti</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064f46548b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064f46548b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Difficoltà nel far girare un nod	o LN</a:t>
            </a:r>
            <a:endParaRPr/>
          </a:p>
          <a:p>
            <a:pPr indent="0" lvl="0" marL="0" rtl="0" algn="l">
              <a:spcBef>
                <a:spcPts val="0"/>
              </a:spcBef>
              <a:spcAft>
                <a:spcPts val="0"/>
              </a:spcAft>
              <a:buNone/>
            </a:pPr>
            <a:r>
              <a:rPr lang="ru"/>
              <a:t>Problemi:</a:t>
            </a:r>
            <a:br>
              <a:rPr lang="ru"/>
            </a:br>
            <a:r>
              <a:rPr lang="ru"/>
              <a:t>	Difficile gestione di un proprio nodo Lighting Network. </a:t>
            </a:r>
            <a:endParaRPr/>
          </a:p>
          <a:p>
            <a:pPr indent="0" lvl="0" marL="457200" rtl="0" algn="l">
              <a:spcBef>
                <a:spcPts val="0"/>
              </a:spcBef>
              <a:spcAft>
                <a:spcPts val="0"/>
              </a:spcAft>
              <a:buClr>
                <a:schemeClr val="dk1"/>
              </a:buClr>
              <a:buSzPts val="1100"/>
              <a:buFont typeface="Arial"/>
              <a:buNone/>
            </a:pPr>
            <a:r>
              <a:rPr lang="ru"/>
              <a:t>Script automatico per gestione file backup dei canali. File “tossico”</a:t>
            </a:r>
            <a:endParaRPr/>
          </a:p>
          <a:p>
            <a:pPr indent="0" lvl="0" marL="457200" rtl="0" algn="l">
              <a:spcBef>
                <a:spcPts val="0"/>
              </a:spcBef>
              <a:spcAft>
                <a:spcPts val="0"/>
              </a:spcAft>
              <a:buClr>
                <a:schemeClr val="dk1"/>
              </a:buClr>
              <a:buSzPts val="1100"/>
              <a:buFont typeface="Arial"/>
              <a:buNone/>
            </a:pPr>
            <a:r>
              <a:rPr lang="ru"/>
              <a:t>Hardware affidabile. Raspberry Pi 4 non lo è.</a:t>
            </a:r>
            <a:endParaRPr/>
          </a:p>
          <a:p>
            <a:pPr indent="0" lvl="0" marL="457200" rtl="0" algn="l">
              <a:spcBef>
                <a:spcPts val="0"/>
              </a:spcBef>
              <a:spcAft>
                <a:spcPts val="0"/>
              </a:spcAft>
              <a:buClr>
                <a:schemeClr val="dk1"/>
              </a:buClr>
              <a:buSzPts val="1100"/>
              <a:buFont typeface="Arial"/>
              <a:buNone/>
            </a:pPr>
            <a:r>
              <a:rPr lang="ru"/>
              <a:t>Sicurezza, bisogna mettere al sicuro il nodo e le chiavi private.</a:t>
            </a:r>
            <a:endParaRPr/>
          </a:p>
          <a:p>
            <a:pPr indent="0" lvl="0" marL="457200" rtl="0" algn="l">
              <a:spcBef>
                <a:spcPts val="0"/>
              </a:spcBef>
              <a:spcAft>
                <a:spcPts val="0"/>
              </a:spcAft>
              <a:buClr>
                <a:schemeClr val="dk1"/>
              </a:buClr>
              <a:buSzPts val="1100"/>
              <a:buFont typeface="Arial"/>
              <a:buNone/>
            </a:pPr>
            <a:r>
              <a:rPr lang="ru"/>
              <a:t>Esperienza e tempo richiesti</a:t>
            </a:r>
            <a:endParaRPr/>
          </a:p>
          <a:p>
            <a:pPr indent="0" lvl="0" marL="0" rtl="0" algn="l">
              <a:spcBef>
                <a:spcPts val="0"/>
              </a:spcBef>
              <a:spcAft>
                <a:spcPts val="0"/>
              </a:spcAft>
              <a:buNone/>
            </a:pPr>
            <a:r>
              <a:rPr lang="ru"/>
              <a:t>Soluzioni:</a:t>
            </a:r>
            <a:endParaRPr/>
          </a:p>
          <a:p>
            <a:pPr indent="0" lvl="0" marL="457200" rtl="0" algn="l">
              <a:spcBef>
                <a:spcPts val="0"/>
              </a:spcBef>
              <a:spcAft>
                <a:spcPts val="0"/>
              </a:spcAft>
              <a:buNone/>
            </a:pPr>
            <a:r>
              <a:rPr lang="ru"/>
              <a:t>Librerie esterne (attenzione alla sicurezza con le dipendenze) </a:t>
            </a:r>
            <a:endParaRPr/>
          </a:p>
          <a:p>
            <a:pPr indent="0" lvl="0" marL="457200" rtl="0" algn="l">
              <a:spcBef>
                <a:spcPts val="0"/>
              </a:spcBef>
              <a:spcAft>
                <a:spcPts val="0"/>
              </a:spcAft>
              <a:buNone/>
            </a:pPr>
            <a:r>
              <a:rPr lang="ru"/>
              <a:t>Dischi in RAID, UPS, Workstation, VPS</a:t>
            </a:r>
            <a:endParaRPr/>
          </a:p>
          <a:p>
            <a:pPr indent="0" lvl="0" marL="457200" rtl="0" algn="l">
              <a:spcBef>
                <a:spcPts val="0"/>
              </a:spcBef>
              <a:spcAft>
                <a:spcPts val="0"/>
              </a:spcAft>
              <a:buNone/>
            </a:pPr>
            <a:r>
              <a:rPr lang="ru"/>
              <a:t>HW wallet, Private node, Sicurezza</a:t>
            </a:r>
            <a:endParaRPr/>
          </a:p>
          <a:p>
            <a:pPr indent="0" lvl="0" marL="457200" rtl="0" algn="l">
              <a:spcBef>
                <a:spcPts val="0"/>
              </a:spcBef>
              <a:spcAft>
                <a:spcPts val="0"/>
              </a:spcAft>
              <a:buNone/>
            </a:pPr>
            <a:r>
              <a:rPr lang="ru"/>
              <a:t>Tool automatici (Thunder hub, LNDg)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07add914b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07add914b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064f46548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064f46548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Si differenziano per:</a:t>
            </a:r>
            <a:endParaRPr/>
          </a:p>
          <a:p>
            <a:pPr indent="-298450" lvl="0" marL="457200" rtl="0" algn="l">
              <a:spcBef>
                <a:spcPts val="0"/>
              </a:spcBef>
              <a:spcAft>
                <a:spcPts val="0"/>
              </a:spcAft>
              <a:buSzPts val="1100"/>
              <a:buChar char="-"/>
            </a:pPr>
            <a:r>
              <a:rPr lang="ru"/>
              <a:t>Semplicità d’uso</a:t>
            </a:r>
            <a:endParaRPr/>
          </a:p>
          <a:p>
            <a:pPr indent="-298450" lvl="0" marL="457200" rtl="0" algn="l">
              <a:spcBef>
                <a:spcPts val="0"/>
              </a:spcBef>
              <a:spcAft>
                <a:spcPts val="0"/>
              </a:spcAft>
              <a:buSzPts val="1100"/>
              <a:buChar char="-"/>
            </a:pPr>
            <a:r>
              <a:rPr lang="ru"/>
              <a:t>Gestione delle chiavi</a:t>
            </a:r>
            <a:endParaRPr/>
          </a:p>
          <a:p>
            <a:pPr indent="-298450" lvl="0" marL="457200" rtl="0" algn="l">
              <a:spcBef>
                <a:spcPts val="0"/>
              </a:spcBef>
              <a:spcAft>
                <a:spcPts val="0"/>
              </a:spcAft>
              <a:buSzPts val="1100"/>
              <a:buChar char="-"/>
            </a:pPr>
            <a:r>
              <a:rPr lang="ru"/>
              <a:t>Gestione dei canali</a:t>
            </a:r>
            <a:endParaRPr/>
          </a:p>
          <a:p>
            <a:pPr indent="-298450" lvl="0" marL="457200" rtl="0" algn="l">
              <a:spcBef>
                <a:spcPts val="0"/>
              </a:spcBef>
              <a:spcAft>
                <a:spcPts val="0"/>
              </a:spcAft>
              <a:buSzPts val="1100"/>
              <a:buChar char="-"/>
            </a:pPr>
            <a:r>
              <a:rPr lang="ru"/>
              <a:t>Privacy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ru"/>
              <a:t>Sezione A - Principiante/Custodial</a:t>
            </a:r>
            <a:endParaRPr/>
          </a:p>
          <a:p>
            <a:pPr indent="0" lvl="0" marL="0" rtl="0" algn="l">
              <a:spcBef>
                <a:spcPts val="0"/>
              </a:spcBef>
              <a:spcAft>
                <a:spcPts val="0"/>
              </a:spcAft>
              <a:buClr>
                <a:schemeClr val="dk1"/>
              </a:buClr>
              <a:buSzPts val="1100"/>
              <a:buFont typeface="Arial"/>
              <a:buNone/>
            </a:pPr>
            <a:r>
              <a:rPr lang="ru"/>
              <a:t>Principiante - l'utente che inizia ora con Bitcoin e Lightning Network non ha molte informazioni, vuole solo fare esperienza con piccole somme e imparare le basi, i termini, senza entrare troppo in profondità nella sicurezza e nella privacy. In generale qui possono entrare tutti i portafogli custodial, per semplicità di inserimento.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ru"/>
              <a:t>Custodial - app wallet che non offrono il pieno controllo delle chiavi, l'esportazione o anche il ripristino del portafoglio in un'altra app. L'utente è intrappolato a rimanere con il fornitore del software e dovrebbe tenerlo in seria considerazione. Per piccoli importi va benissimo.</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07874d44b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07874d44b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fdbeb689d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fdbeb689d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fdbeb689d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fdbeb689d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fdbeb689d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fdbeb689d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064f46548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064f46548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05a1e9d26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05a1e9d26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fdbeb689d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fdbeb689d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048f45c49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048f45c49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081571de5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081571de5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048f45c49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048f45c49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fdbeb689d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fdbeb689d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Analogia tra stack tcp-ip e lnp-bp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fdbeb689d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fdbeb689d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hyperlink" Target="https://mempool.space/it/tx/9601fd4c4a64d9e72443972e8281ef3f8efd7ebf760356f3c0b7a66a0bdbae6a" TargetMode="External"/><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mempool.bitpolito.it" TargetMode="External"/><Relationship Id="rId4" Type="http://schemas.openxmlformats.org/officeDocument/2006/relationships/hyperlink" Target="http://mempool.spa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github.com/lightning/bolts" TargetMode="Externa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hyperlink" Target="https://mempool.space/it/lightning" TargetMode="External"/><Relationship Id="rId5" Type="http://schemas.openxmlformats.org/officeDocument/2006/relationships/hyperlink" Target="https://amboss.spac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9.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2.jpg"/><Relationship Id="rId4" Type="http://schemas.openxmlformats.org/officeDocument/2006/relationships/hyperlink" Target="https://lightningdecoder.com/lnbc21u1p37v9dcpp53pvgdlwtdvtk4wzg5gyh0le56kde9j7zuvg46jc3lhlds8kcfjgqdqu2askcmr9wssx7e3q2dshgmmndp5scqzpgxqyz5vqsp5gk9haeemn2ex5vk88t0ky8zhl5d22frm7de4uzrkaazhxt52emvs9qyyssq9jun5fvt6xx0m2mzj6huz8cfpz8q3pts3h67pcsjhnxnkm3u3ljz7h6k70ra057mrdkpuc8fldqgz47lm2h5p0cc5rqjjshgpztaz9qqchdjqy" TargetMode="External"/><Relationship Id="rId5"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s://twitter.com/_reneaaron/status/1606026340523659264?s=20&amp;t=tVuRUkNm6_bg92N-OkUAww" TargetMode="External"/><Relationship Id="rId4" Type="http://schemas.openxmlformats.org/officeDocument/2006/relationships/hyperlink" Target="https://github.com/lnurl/awesome-lnurl" TargetMode="External"/><Relationship Id="rId5"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0.jp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8.png"/><Relationship Id="rId4" Type="http://schemas.openxmlformats.org/officeDocument/2006/relationships/hyperlink" Target="http://ventuno.space" TargetMode="External"/><Relationship Id="rId5" Type="http://schemas.openxmlformats.org/officeDocument/2006/relationships/image" Target="../media/image3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hyperlink" Target="https://github.com/lnbook/lnbook" TargetMode="External"/><Relationship Id="rId4" Type="http://schemas.openxmlformats.org/officeDocument/2006/relationships/hyperlink" Target="https://medium.com/@BitcoinforFreedom/lnp-bp-una-dolce-introduzione-d04e9d8a841e" TargetMode="External"/><Relationship Id="rId5" Type="http://schemas.openxmlformats.org/officeDocument/2006/relationships/hyperlink" Target="https://bitcoinmagazine.com/technical/history-lightning-brainstorm-beta" TargetMode="External"/><Relationship Id="rId6" Type="http://schemas.openxmlformats.org/officeDocument/2006/relationships/hyperlink" Target="https://europeanbitcoiners.com/wallet-lightning-a-confronto/"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CE0"/>
        </a:solidFill>
      </p:bgPr>
    </p:bg>
    <p:spTree>
      <p:nvGrpSpPr>
        <p:cNvPr id="53" name="Shape 53"/>
        <p:cNvGrpSpPr/>
        <p:nvPr/>
      </p:nvGrpSpPr>
      <p:grpSpPr>
        <a:xfrm>
          <a:off x="0" y="0"/>
          <a:ext cx="0" cy="0"/>
          <a:chOff x="0" y="0"/>
          <a:chExt cx="0" cy="0"/>
        </a:xfrm>
      </p:grpSpPr>
      <p:sp>
        <p:nvSpPr>
          <p:cNvPr id="54" name="Google Shape;54;p13"/>
          <p:cNvSpPr txBox="1"/>
          <p:nvPr/>
        </p:nvSpPr>
        <p:spPr>
          <a:xfrm>
            <a:off x="2197663" y="650450"/>
            <a:ext cx="90654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8000">
                <a:solidFill>
                  <a:schemeClr val="lt1"/>
                </a:solidFill>
                <a:latin typeface="Helvetica Neue"/>
                <a:ea typeface="Helvetica Neue"/>
                <a:cs typeface="Helvetica Neue"/>
                <a:sym typeface="Helvetica Neue"/>
              </a:rPr>
              <a:t>Scaling</a:t>
            </a:r>
            <a:endParaRPr b="1" sz="80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b="1" lang="ru" sz="8000">
                <a:solidFill>
                  <a:schemeClr val="lt1"/>
                </a:solidFill>
                <a:latin typeface="Helvetica Neue"/>
                <a:ea typeface="Helvetica Neue"/>
                <a:cs typeface="Helvetica Neue"/>
                <a:sym typeface="Helvetica Neue"/>
              </a:rPr>
              <a:t>Bitcoin</a:t>
            </a:r>
            <a:endParaRPr b="1" sz="8000">
              <a:solidFill>
                <a:schemeClr val="lt1"/>
              </a:solidFill>
              <a:latin typeface="Helvetica Neue"/>
              <a:ea typeface="Helvetica Neue"/>
              <a:cs typeface="Helvetica Neue"/>
              <a:sym typeface="Helvetica Neue"/>
            </a:endParaRPr>
          </a:p>
        </p:txBody>
      </p:sp>
      <p:sp>
        <p:nvSpPr>
          <p:cNvPr id="55" name="Google Shape;55;p13"/>
          <p:cNvSpPr txBox="1"/>
          <p:nvPr/>
        </p:nvSpPr>
        <p:spPr>
          <a:xfrm>
            <a:off x="2241179" y="3763417"/>
            <a:ext cx="26358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300">
                <a:solidFill>
                  <a:schemeClr val="lt1"/>
                </a:solidFill>
                <a:latin typeface="Helvetica Neue"/>
                <a:ea typeface="Helvetica Neue"/>
                <a:cs typeface="Helvetica Neue"/>
                <a:sym typeface="Helvetica Neue"/>
              </a:rPr>
              <a:t>Walter Maffione</a:t>
            </a:r>
            <a:endParaRPr b="1" sz="2300">
              <a:solidFill>
                <a:schemeClr val="lt1"/>
              </a:solidFill>
              <a:latin typeface="Helvetica Neue"/>
              <a:ea typeface="Helvetica Neue"/>
              <a:cs typeface="Helvetica Neue"/>
              <a:sym typeface="Helvetica Neue"/>
            </a:endParaRPr>
          </a:p>
        </p:txBody>
      </p:sp>
      <p:sp>
        <p:nvSpPr>
          <p:cNvPr id="56" name="Google Shape;56;p13"/>
          <p:cNvSpPr txBox="1"/>
          <p:nvPr/>
        </p:nvSpPr>
        <p:spPr>
          <a:xfrm>
            <a:off x="2241175" y="4124750"/>
            <a:ext cx="696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chemeClr val="lt1"/>
                </a:solidFill>
                <a:latin typeface="Helvetica Neue"/>
                <a:ea typeface="Helvetica Neue"/>
                <a:cs typeface="Helvetica Neue"/>
                <a:sym typeface="Helvetica Neue"/>
              </a:rPr>
              <a:t>AI Engineer / Head of R&amp;D @BitPolito</a:t>
            </a:r>
            <a:endParaRPr sz="1500">
              <a:solidFill>
                <a:schemeClr val="lt1"/>
              </a:solidFill>
              <a:latin typeface="Helvetica Neue"/>
              <a:ea typeface="Helvetica Neue"/>
              <a:cs typeface="Helvetica Neue"/>
              <a:sym typeface="Helvetica Neue"/>
            </a:endParaRPr>
          </a:p>
        </p:txBody>
      </p:sp>
      <p:sp>
        <p:nvSpPr>
          <p:cNvPr id="57" name="Google Shape;57;p13"/>
          <p:cNvSpPr txBox="1"/>
          <p:nvPr/>
        </p:nvSpPr>
        <p:spPr>
          <a:xfrm>
            <a:off x="945065" y="1088806"/>
            <a:ext cx="4074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300">
                <a:solidFill>
                  <a:schemeClr val="lt1"/>
                </a:solidFill>
                <a:latin typeface="Helvetica Neue"/>
                <a:ea typeface="Helvetica Neue"/>
                <a:cs typeface="Helvetica Neue"/>
                <a:sym typeface="Helvetica Neue"/>
              </a:rPr>
              <a:t>2023</a:t>
            </a:r>
            <a:endParaRPr b="1" sz="2300">
              <a:solidFill>
                <a:schemeClr val="lt1"/>
              </a:solidFill>
              <a:latin typeface="Helvetica Neue"/>
              <a:ea typeface="Helvetica Neue"/>
              <a:cs typeface="Helvetica Neue"/>
              <a:sym typeface="Helvetica Neue"/>
            </a:endParaRPr>
          </a:p>
        </p:txBody>
      </p:sp>
      <p:pic>
        <p:nvPicPr>
          <p:cNvPr id="58" name="Google Shape;58;p13"/>
          <p:cNvPicPr preferRelativeResize="0"/>
          <p:nvPr/>
        </p:nvPicPr>
        <p:blipFill>
          <a:blip r:embed="rId3">
            <a:alphaModFix/>
          </a:blip>
          <a:stretch>
            <a:fillRect/>
          </a:stretch>
        </p:blipFill>
        <p:spPr>
          <a:xfrm>
            <a:off x="619013" y="1195175"/>
            <a:ext cx="326050" cy="326050"/>
          </a:xfrm>
          <a:prstGeom prst="rect">
            <a:avLst/>
          </a:prstGeom>
          <a:noFill/>
          <a:ln>
            <a:noFill/>
          </a:ln>
        </p:spPr>
      </p:pic>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129" name="Shape 129"/>
        <p:cNvGrpSpPr/>
        <p:nvPr/>
      </p:nvGrpSpPr>
      <p:grpSpPr>
        <a:xfrm>
          <a:off x="0" y="0"/>
          <a:ext cx="0" cy="0"/>
          <a:chOff x="0" y="0"/>
          <a:chExt cx="0" cy="0"/>
        </a:xfrm>
      </p:grpSpPr>
      <p:sp>
        <p:nvSpPr>
          <p:cNvPr id="130" name="Google Shape;130;p22"/>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Transazioni</a:t>
            </a:r>
            <a:r>
              <a:rPr b="1" lang="ru" sz="3500">
                <a:solidFill>
                  <a:srgbClr val="001CE0"/>
                </a:solidFill>
                <a:latin typeface="Helvetica Neue"/>
                <a:ea typeface="Helvetica Neue"/>
                <a:cs typeface="Helvetica Neue"/>
                <a:sym typeface="Helvetica Neue"/>
              </a:rPr>
              <a:t> Bitcoin</a:t>
            </a:r>
            <a:endParaRPr b="1" i="1">
              <a:solidFill>
                <a:srgbClr val="001CE0"/>
              </a:solidFill>
              <a:latin typeface="Helvetica Neue"/>
              <a:ea typeface="Helvetica Neue"/>
              <a:cs typeface="Helvetica Neue"/>
              <a:sym typeface="Helvetica Neue"/>
            </a:endParaRPr>
          </a:p>
        </p:txBody>
      </p:sp>
      <p:sp>
        <p:nvSpPr>
          <p:cNvPr id="131" name="Google Shape;131;p22"/>
          <p:cNvSpPr txBox="1"/>
          <p:nvPr/>
        </p:nvSpPr>
        <p:spPr>
          <a:xfrm>
            <a:off x="237450" y="1258838"/>
            <a:ext cx="84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Definiscono come </a:t>
            </a:r>
            <a:r>
              <a:rPr b="1" lang="ru">
                <a:solidFill>
                  <a:srgbClr val="001CE0"/>
                </a:solidFill>
                <a:latin typeface="Helvetica Neue"/>
                <a:ea typeface="Helvetica Neue"/>
                <a:cs typeface="Helvetica Neue"/>
                <a:sym typeface="Helvetica Neue"/>
              </a:rPr>
              <a:t>inviare</a:t>
            </a:r>
            <a:r>
              <a:rPr lang="ru">
                <a:solidFill>
                  <a:srgbClr val="001CE0"/>
                </a:solidFill>
                <a:latin typeface="Helvetica Neue"/>
                <a:ea typeface="Helvetica Neue"/>
                <a:cs typeface="Helvetica Neue"/>
                <a:sym typeface="Helvetica Neue"/>
              </a:rPr>
              <a:t> </a:t>
            </a:r>
            <a:r>
              <a:rPr b="1" lang="ru">
                <a:solidFill>
                  <a:srgbClr val="001CE0"/>
                </a:solidFill>
                <a:latin typeface="Helvetica Neue"/>
                <a:ea typeface="Helvetica Neue"/>
                <a:cs typeface="Helvetica Neue"/>
                <a:sym typeface="Helvetica Neue"/>
              </a:rPr>
              <a:t>o</a:t>
            </a:r>
            <a:r>
              <a:rPr lang="ru">
                <a:solidFill>
                  <a:srgbClr val="001CE0"/>
                </a:solidFill>
                <a:latin typeface="Helvetica Neue"/>
                <a:ea typeface="Helvetica Neue"/>
                <a:cs typeface="Helvetica Neue"/>
                <a:sym typeface="Helvetica Neue"/>
              </a:rPr>
              <a:t> </a:t>
            </a:r>
            <a:r>
              <a:rPr b="1" lang="ru">
                <a:solidFill>
                  <a:srgbClr val="001CE0"/>
                </a:solidFill>
                <a:latin typeface="Helvetica Neue"/>
                <a:ea typeface="Helvetica Neue"/>
                <a:cs typeface="Helvetica Neue"/>
                <a:sym typeface="Helvetica Neue"/>
              </a:rPr>
              <a:t>ricevere</a:t>
            </a:r>
            <a:r>
              <a:rPr lang="ru">
                <a:solidFill>
                  <a:srgbClr val="001CE0"/>
                </a:solidFill>
                <a:latin typeface="Helvetica Neue"/>
                <a:ea typeface="Helvetica Neue"/>
                <a:cs typeface="Helvetica Neue"/>
                <a:sym typeface="Helvetica Neue"/>
              </a:rPr>
              <a:t> </a:t>
            </a:r>
            <a:r>
              <a:rPr b="1" lang="ru">
                <a:solidFill>
                  <a:srgbClr val="001CE0"/>
                </a:solidFill>
                <a:latin typeface="Helvetica Neue"/>
                <a:ea typeface="Helvetica Neue"/>
                <a:cs typeface="Helvetica Neue"/>
                <a:sym typeface="Helvetica Neue"/>
              </a:rPr>
              <a:t>bitcoin</a:t>
            </a:r>
            <a:r>
              <a:rPr lang="ru">
                <a:solidFill>
                  <a:srgbClr val="001CE0"/>
                </a:solidFill>
                <a:latin typeface="Helvetica Neue"/>
                <a:ea typeface="Helvetica Neue"/>
                <a:cs typeface="Helvetica Neue"/>
                <a:sym typeface="Helvetica Neue"/>
              </a:rPr>
              <a:t> da un indirizzo all’altro. </a:t>
            </a:r>
            <a:endParaRPr>
              <a:solidFill>
                <a:srgbClr val="001CE0"/>
              </a:solidFill>
              <a:latin typeface="Helvetica Neue"/>
              <a:ea typeface="Helvetica Neue"/>
              <a:cs typeface="Helvetica Neue"/>
              <a:sym typeface="Helvetica Neue"/>
            </a:endParaRPr>
          </a:p>
        </p:txBody>
      </p:sp>
      <p:sp>
        <p:nvSpPr>
          <p:cNvPr id="132" name="Google Shape;13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descr="File:Bitcointransactions.JPG" id="133" name="Google Shape;133;p22"/>
          <p:cNvPicPr preferRelativeResize="0"/>
          <p:nvPr/>
        </p:nvPicPr>
        <p:blipFill>
          <a:blip r:embed="rId3">
            <a:alphaModFix/>
          </a:blip>
          <a:stretch>
            <a:fillRect/>
          </a:stretch>
        </p:blipFill>
        <p:spPr>
          <a:xfrm>
            <a:off x="3794850" y="2047900"/>
            <a:ext cx="5226300" cy="2155849"/>
          </a:xfrm>
          <a:prstGeom prst="rect">
            <a:avLst/>
          </a:prstGeom>
          <a:noFill/>
          <a:ln>
            <a:noFill/>
          </a:ln>
        </p:spPr>
      </p:pic>
      <p:sp>
        <p:nvSpPr>
          <p:cNvPr id="134" name="Google Shape;134;p22"/>
          <p:cNvSpPr txBox="1"/>
          <p:nvPr/>
        </p:nvSpPr>
        <p:spPr>
          <a:xfrm>
            <a:off x="440550" y="1848275"/>
            <a:ext cx="2780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I fondi non ancora spesi in una transazione sono chiamati</a:t>
            </a:r>
            <a:r>
              <a:rPr b="1" lang="ru">
                <a:solidFill>
                  <a:srgbClr val="001CE0"/>
                </a:solidFill>
                <a:latin typeface="Helvetica Neue"/>
                <a:ea typeface="Helvetica Neue"/>
                <a:cs typeface="Helvetica Neue"/>
                <a:sym typeface="Helvetica Neue"/>
              </a:rPr>
              <a:t> </a:t>
            </a:r>
            <a:r>
              <a:rPr b="1" lang="ru">
                <a:solidFill>
                  <a:srgbClr val="001CE0"/>
                </a:solidFill>
                <a:latin typeface="Helvetica Neue"/>
                <a:ea typeface="Helvetica Neue"/>
                <a:cs typeface="Helvetica Neue"/>
                <a:sym typeface="Helvetica Neue"/>
              </a:rPr>
              <a:t>UTXO (Unspent Transaction Outputs).</a:t>
            </a:r>
            <a:endParaRPr b="1">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Un transazione è composta da:</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Input e Output con relativi amount</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Commissioni </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Script di spesa e di sblocco</a:t>
            </a:r>
            <a:endParaRPr sz="1800">
              <a:solidFill>
                <a:srgbClr val="001CE0"/>
              </a:solidFill>
              <a:latin typeface="Helvetica Neue"/>
              <a:ea typeface="Helvetica Neue"/>
              <a:cs typeface="Helvetica Neue"/>
              <a:sym typeface="Helvetica Neue"/>
            </a:endParaRPr>
          </a:p>
        </p:txBody>
      </p:sp>
      <p:sp>
        <p:nvSpPr>
          <p:cNvPr id="135" name="Google Shape;135;p22"/>
          <p:cNvSpPr txBox="1"/>
          <p:nvPr/>
        </p:nvSpPr>
        <p:spPr>
          <a:xfrm>
            <a:off x="5448700" y="4367000"/>
            <a:ext cx="183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u="sng">
                <a:solidFill>
                  <a:schemeClr val="hlink"/>
                </a:solidFill>
                <a:latin typeface="Helvetica Neue"/>
                <a:ea typeface="Helvetica Neue"/>
                <a:cs typeface="Helvetica Neue"/>
                <a:sym typeface="Helvetica Neue"/>
                <a:hlinkClick r:id="rId4"/>
              </a:rPr>
              <a:t>Esempio di transazione</a:t>
            </a:r>
            <a:endParaRPr sz="1200">
              <a:solidFill>
                <a:srgbClr val="001CE0"/>
              </a:solidFill>
              <a:latin typeface="Helvetica Neue"/>
              <a:ea typeface="Helvetica Neue"/>
              <a:cs typeface="Helvetica Neue"/>
              <a:sym typeface="Helvetica Neue"/>
            </a:endParaRPr>
          </a:p>
        </p:txBody>
      </p:sp>
      <p:pic>
        <p:nvPicPr>
          <p:cNvPr id="136" name="Google Shape;136;p22"/>
          <p:cNvPicPr preferRelativeResize="0"/>
          <p:nvPr/>
        </p:nvPicPr>
        <p:blipFill rotWithShape="1">
          <a:blip r:embed="rId5">
            <a:alphaModFix/>
          </a:blip>
          <a:srcRect b="0" l="10607" r="11855" t="0"/>
          <a:stretch/>
        </p:blipFill>
        <p:spPr>
          <a:xfrm>
            <a:off x="6020075" y="139125"/>
            <a:ext cx="2715749" cy="1829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140" name="Shape 140"/>
        <p:cNvGrpSpPr/>
        <p:nvPr/>
      </p:nvGrpSpPr>
      <p:grpSpPr>
        <a:xfrm>
          <a:off x="0" y="0"/>
          <a:ext cx="0" cy="0"/>
          <a:chOff x="0" y="0"/>
          <a:chExt cx="0" cy="0"/>
        </a:xfrm>
      </p:grpSpPr>
      <p:sp>
        <p:nvSpPr>
          <p:cNvPr id="141" name="Google Shape;141;p23"/>
          <p:cNvSpPr txBox="1"/>
          <p:nvPr/>
        </p:nvSpPr>
        <p:spPr>
          <a:xfrm>
            <a:off x="117100" y="237600"/>
            <a:ext cx="7499700" cy="93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Bitcoin Script </a:t>
            </a:r>
            <a:r>
              <a:rPr b="1" lang="ru">
                <a:solidFill>
                  <a:srgbClr val="001CE0"/>
                </a:solidFill>
                <a:latin typeface="Helvetica Neue"/>
                <a:ea typeface="Helvetica Neue"/>
                <a:cs typeface="Helvetica Neue"/>
                <a:sym typeface="Helvetica Neue"/>
              </a:rPr>
              <a:t> </a:t>
            </a:r>
            <a:endParaRPr b="1">
              <a:solidFill>
                <a:srgbClr val="001CE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b="1" i="1" lang="ru">
                <a:solidFill>
                  <a:srgbClr val="001CE0"/>
                </a:solidFill>
                <a:latin typeface="Helvetica Neue"/>
                <a:ea typeface="Helvetica Neue"/>
                <a:cs typeface="Helvetica Neue"/>
                <a:sym typeface="Helvetica Neue"/>
              </a:rPr>
              <a:t>Il linguaggio di programmazione per le transazioni in Bitcoin</a:t>
            </a:r>
            <a:endParaRPr b="1" i="1">
              <a:solidFill>
                <a:srgbClr val="001CE0"/>
              </a:solidFill>
              <a:latin typeface="Helvetica Neue"/>
              <a:ea typeface="Helvetica Neue"/>
              <a:cs typeface="Helvetica Neue"/>
              <a:sym typeface="Helvetica Neue"/>
            </a:endParaRPr>
          </a:p>
        </p:txBody>
      </p:sp>
      <p:sp>
        <p:nvSpPr>
          <p:cNvPr id="142" name="Google Shape;142;p23"/>
          <p:cNvSpPr txBox="1"/>
          <p:nvPr/>
        </p:nvSpPr>
        <p:spPr>
          <a:xfrm>
            <a:off x="257700" y="1194550"/>
            <a:ext cx="65274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Permette </a:t>
            </a:r>
            <a:r>
              <a:rPr b="1" lang="ru" sz="1800">
                <a:solidFill>
                  <a:srgbClr val="001CE0"/>
                </a:solidFill>
                <a:latin typeface="Helvetica Neue"/>
                <a:ea typeface="Helvetica Neue"/>
                <a:cs typeface="Helvetica Neue"/>
                <a:sym typeface="Helvetica Neue"/>
              </a:rPr>
              <a:t>attraverso un insieme di istruzioni predefinite </a:t>
            </a:r>
            <a:r>
              <a:rPr lang="ru" sz="1800">
                <a:solidFill>
                  <a:srgbClr val="001CE0"/>
                </a:solidFill>
                <a:latin typeface="Helvetica Neue"/>
                <a:ea typeface="Helvetica Neue"/>
                <a:cs typeface="Helvetica Neue"/>
                <a:sym typeface="Helvetica Neue"/>
              </a:rPr>
              <a:t>(OPCODE)</a:t>
            </a:r>
            <a:r>
              <a:rPr b="1" lang="ru" sz="1800">
                <a:solidFill>
                  <a:srgbClr val="001CE0"/>
                </a:solidFill>
                <a:latin typeface="Helvetica Neue"/>
                <a:ea typeface="Helvetica Neue"/>
                <a:cs typeface="Helvetica Neue"/>
                <a:sym typeface="Helvetica Neue"/>
              </a:rPr>
              <a:t> </a:t>
            </a:r>
            <a:r>
              <a:rPr lang="ru" sz="1800">
                <a:solidFill>
                  <a:srgbClr val="001CE0"/>
                </a:solidFill>
                <a:latin typeface="Helvetica Neue"/>
                <a:ea typeface="Helvetica Neue"/>
                <a:cs typeface="Helvetica Neue"/>
                <a:sym typeface="Helvetica Neue"/>
              </a:rPr>
              <a:t>di definire delle </a:t>
            </a:r>
            <a:r>
              <a:rPr b="1" lang="ru" sz="1800">
                <a:solidFill>
                  <a:srgbClr val="001CE0"/>
                </a:solidFill>
                <a:latin typeface="Helvetica Neue"/>
                <a:ea typeface="Helvetica Neue"/>
                <a:cs typeface="Helvetica Neue"/>
                <a:sym typeface="Helvetica Neue"/>
              </a:rPr>
              <a:t>condizioni di spesa </a:t>
            </a:r>
            <a:r>
              <a:rPr lang="ru" sz="1800">
                <a:solidFill>
                  <a:srgbClr val="001CE0"/>
                </a:solidFill>
                <a:latin typeface="Helvetica Neue"/>
                <a:ea typeface="Helvetica Neue"/>
                <a:cs typeface="Helvetica Neue"/>
                <a:sym typeface="Helvetica Neue"/>
              </a:rPr>
              <a:t>per delle transazioni in Bitcoin.</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Esempi:</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Sposta questi bitcoin solo se:</a:t>
            </a:r>
            <a:endParaRPr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C’è una firma valida</a:t>
            </a:r>
            <a:endParaRPr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Sono passate X ore, giorni, anni</a:t>
            </a:r>
            <a:endParaRPr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Ci sono almeno 2 firme su 3 possibili</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Le operazioni sono limitate e per questo garantiscono un sistema </a:t>
            </a:r>
            <a:r>
              <a:rPr b="1" lang="ru" sz="1800">
                <a:solidFill>
                  <a:srgbClr val="001CE0"/>
                </a:solidFill>
                <a:latin typeface="Helvetica Neue"/>
                <a:ea typeface="Helvetica Neue"/>
                <a:cs typeface="Helvetica Neue"/>
                <a:sym typeface="Helvetica Neue"/>
              </a:rPr>
              <a:t>sicuro</a:t>
            </a:r>
            <a:r>
              <a:rPr lang="ru" sz="1800">
                <a:solidFill>
                  <a:srgbClr val="001CE0"/>
                </a:solidFill>
                <a:latin typeface="Helvetica Neue"/>
                <a:ea typeface="Helvetica Neue"/>
                <a:cs typeface="Helvetica Neue"/>
                <a:sym typeface="Helvetica Neue"/>
              </a:rPr>
              <a:t>.</a:t>
            </a:r>
            <a:endParaRPr sz="1800">
              <a:solidFill>
                <a:srgbClr val="001CE0"/>
              </a:solidFill>
              <a:latin typeface="Helvetica Neue"/>
              <a:ea typeface="Helvetica Neue"/>
              <a:cs typeface="Helvetica Neue"/>
              <a:sym typeface="Helvetica Neue"/>
            </a:endParaRPr>
          </a:p>
        </p:txBody>
      </p:sp>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147" name="Shape 147"/>
        <p:cNvGrpSpPr/>
        <p:nvPr/>
      </p:nvGrpSpPr>
      <p:grpSpPr>
        <a:xfrm>
          <a:off x="0" y="0"/>
          <a:ext cx="0" cy="0"/>
          <a:chOff x="0" y="0"/>
          <a:chExt cx="0" cy="0"/>
        </a:xfrm>
      </p:grpSpPr>
      <p:sp>
        <p:nvSpPr>
          <p:cNvPr id="148" name="Google Shape;148;p24"/>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Transazioni multi-signature</a:t>
            </a:r>
            <a:endParaRPr b="1" sz="3500">
              <a:solidFill>
                <a:srgbClr val="001CE0"/>
              </a:solidFill>
              <a:latin typeface="Helvetica Neue"/>
              <a:ea typeface="Helvetica Neue"/>
              <a:cs typeface="Helvetica Neue"/>
              <a:sym typeface="Helvetica Neue"/>
            </a:endParaRPr>
          </a:p>
        </p:txBody>
      </p:sp>
      <p:sp>
        <p:nvSpPr>
          <p:cNvPr id="149" name="Google Shape;149;p24"/>
          <p:cNvSpPr txBox="1"/>
          <p:nvPr/>
        </p:nvSpPr>
        <p:spPr>
          <a:xfrm>
            <a:off x="257700" y="1194550"/>
            <a:ext cx="5070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Le transazioni multi-signature (</a:t>
            </a:r>
            <a:r>
              <a:rPr b="1" lang="ru" sz="1800">
                <a:solidFill>
                  <a:srgbClr val="001CE0"/>
                </a:solidFill>
                <a:latin typeface="Helvetica Neue"/>
                <a:ea typeface="Helvetica Neue"/>
                <a:cs typeface="Helvetica Neue"/>
                <a:sym typeface="Helvetica Neue"/>
              </a:rPr>
              <a:t>multi-sig</a:t>
            </a:r>
            <a:r>
              <a:rPr lang="ru" sz="1800">
                <a:solidFill>
                  <a:srgbClr val="001CE0"/>
                </a:solidFill>
                <a:latin typeface="Helvetica Neue"/>
                <a:ea typeface="Helvetica Neue"/>
                <a:cs typeface="Helvetica Neue"/>
                <a:sym typeface="Helvetica Neue"/>
              </a:rPr>
              <a:t>), sono un tipo di </a:t>
            </a:r>
            <a:r>
              <a:rPr b="1" lang="ru" sz="1800">
                <a:solidFill>
                  <a:srgbClr val="001CE0"/>
                </a:solidFill>
                <a:latin typeface="Helvetica Neue"/>
                <a:ea typeface="Helvetica Neue"/>
                <a:cs typeface="Helvetica Neue"/>
                <a:sym typeface="Helvetica Neue"/>
              </a:rPr>
              <a:t>transazione</a:t>
            </a:r>
            <a:r>
              <a:rPr lang="ru" sz="1800">
                <a:solidFill>
                  <a:srgbClr val="001CE0"/>
                </a:solidFill>
                <a:latin typeface="Helvetica Neue"/>
                <a:ea typeface="Helvetica Neue"/>
                <a:cs typeface="Helvetica Neue"/>
                <a:sym typeface="Helvetica Neue"/>
              </a:rPr>
              <a:t> Bitcoin che </a:t>
            </a:r>
            <a:r>
              <a:rPr b="1" lang="ru" sz="1800">
                <a:solidFill>
                  <a:srgbClr val="001CE0"/>
                </a:solidFill>
                <a:latin typeface="Helvetica Neue"/>
                <a:ea typeface="Helvetica Neue"/>
                <a:cs typeface="Helvetica Neue"/>
                <a:sym typeface="Helvetica Neue"/>
              </a:rPr>
              <a:t>richiede più di una firma per essere valida.</a:t>
            </a:r>
            <a:endParaRPr b="1" sz="18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ru" sz="1800">
                <a:solidFill>
                  <a:srgbClr val="001CE0"/>
                </a:solidFill>
                <a:latin typeface="Helvetica Neue"/>
                <a:ea typeface="Helvetica Neue"/>
                <a:cs typeface="Helvetica Neue"/>
                <a:sym typeface="Helvetica Neue"/>
              </a:rPr>
              <a:t>È necessario il consenso di più parti coinvolte, generalmente più di una persona.</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Esempio di utilizzo: </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Gestione di fondi di gruppo</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Gestione di beni digitali in un'azienda</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Canali di pagamento Lightning (vedremo dopo cosa sono)</a:t>
            </a:r>
            <a:endParaRPr sz="1800">
              <a:solidFill>
                <a:srgbClr val="001CE0"/>
              </a:solidFill>
              <a:latin typeface="Helvetica Neue"/>
              <a:ea typeface="Helvetica Neue"/>
              <a:cs typeface="Helvetica Neue"/>
              <a:sym typeface="Helvetica Neue"/>
            </a:endParaRPr>
          </a:p>
        </p:txBody>
      </p:sp>
      <p:sp>
        <p:nvSpPr>
          <p:cNvPr id="150" name="Google Shape;15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51" name="Google Shape;151;p24"/>
          <p:cNvPicPr preferRelativeResize="0"/>
          <p:nvPr/>
        </p:nvPicPr>
        <p:blipFill rotWithShape="1">
          <a:blip r:embed="rId3">
            <a:alphaModFix/>
          </a:blip>
          <a:srcRect b="0" l="14161" r="16147" t="0"/>
          <a:stretch/>
        </p:blipFill>
        <p:spPr>
          <a:xfrm>
            <a:off x="5629425" y="1439163"/>
            <a:ext cx="2795075" cy="2265175"/>
          </a:xfrm>
          <a:prstGeom prst="rect">
            <a:avLst/>
          </a:prstGeom>
          <a:noFill/>
          <a:ln>
            <a:noFill/>
          </a:ln>
        </p:spPr>
      </p:pic>
      <p:sp>
        <p:nvSpPr>
          <p:cNvPr id="152" name="Google Shape;152;p24"/>
          <p:cNvSpPr txBox="1"/>
          <p:nvPr/>
        </p:nvSpPr>
        <p:spPr>
          <a:xfrm>
            <a:off x="5674100" y="3902675"/>
            <a:ext cx="3140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a:solidFill>
                  <a:srgbClr val="001CE0"/>
                </a:solidFill>
                <a:latin typeface="Helvetica Neue"/>
                <a:ea typeface="Helvetica Neue"/>
                <a:cs typeface="Helvetica Neue"/>
                <a:sym typeface="Helvetica Neue"/>
              </a:rPr>
              <a:t>Transazione N-M</a:t>
            </a:r>
            <a:endParaRPr>
              <a:solidFill>
                <a:srgbClr val="001CE0"/>
              </a:solidFill>
              <a:latin typeface="Helvetica Neue"/>
              <a:ea typeface="Helvetica Neue"/>
              <a:cs typeface="Helvetica Neue"/>
              <a:sym typeface="Helvetica Neue"/>
            </a:endParaRPr>
          </a:p>
          <a:p>
            <a:pPr indent="0" lvl="0" marL="0" rtl="0" algn="ctr">
              <a:spcBef>
                <a:spcPts val="0"/>
              </a:spcBef>
              <a:spcAft>
                <a:spcPts val="0"/>
              </a:spcAft>
              <a:buNone/>
            </a:pPr>
            <a:r>
              <a:rPr lang="ru">
                <a:solidFill>
                  <a:srgbClr val="001CE0"/>
                </a:solidFill>
                <a:latin typeface="Helvetica Neue"/>
                <a:ea typeface="Helvetica Neue"/>
                <a:cs typeface="Helvetica Neue"/>
                <a:sym typeface="Helvetica Neue"/>
              </a:rPr>
              <a:t>Richiede almeno N firme su M possibili</a:t>
            </a:r>
            <a:endParaRPr>
              <a:solidFill>
                <a:srgbClr val="001CE0"/>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156" name="Shape 156"/>
        <p:cNvGrpSpPr/>
        <p:nvPr/>
      </p:nvGrpSpPr>
      <p:grpSpPr>
        <a:xfrm>
          <a:off x="0" y="0"/>
          <a:ext cx="0" cy="0"/>
          <a:chOff x="0" y="0"/>
          <a:chExt cx="0" cy="0"/>
        </a:xfrm>
      </p:grpSpPr>
      <p:sp>
        <p:nvSpPr>
          <p:cNvPr id="157" name="Google Shape;157;p25"/>
          <p:cNvSpPr txBox="1"/>
          <p:nvPr/>
        </p:nvSpPr>
        <p:spPr>
          <a:xfrm>
            <a:off x="117100" y="237600"/>
            <a:ext cx="7499700" cy="93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Ciclo di vita di una transazione</a:t>
            </a:r>
            <a:endParaRPr b="1">
              <a:solidFill>
                <a:srgbClr val="001CE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i="1">
              <a:solidFill>
                <a:srgbClr val="001CE0"/>
              </a:solidFill>
              <a:latin typeface="Helvetica Neue"/>
              <a:ea typeface="Helvetica Neue"/>
              <a:cs typeface="Helvetica Neue"/>
              <a:sym typeface="Helvetica Neue"/>
            </a:endParaRPr>
          </a:p>
        </p:txBody>
      </p:sp>
      <p:sp>
        <p:nvSpPr>
          <p:cNvPr id="158" name="Google Shape;15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59" name="Google Shape;159;p25"/>
          <p:cNvPicPr preferRelativeResize="0"/>
          <p:nvPr/>
        </p:nvPicPr>
        <p:blipFill rotWithShape="1">
          <a:blip r:embed="rId3">
            <a:alphaModFix/>
          </a:blip>
          <a:srcRect b="0" l="0" r="0" t="11276"/>
          <a:stretch/>
        </p:blipFill>
        <p:spPr>
          <a:xfrm>
            <a:off x="1328300" y="882175"/>
            <a:ext cx="6487401" cy="4070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CE0"/>
        </a:solidFill>
      </p:bgPr>
    </p:bg>
    <p:spTree>
      <p:nvGrpSpPr>
        <p:cNvPr id="163" name="Shape 163"/>
        <p:cNvGrpSpPr/>
        <p:nvPr/>
      </p:nvGrpSpPr>
      <p:grpSpPr>
        <a:xfrm>
          <a:off x="0" y="0"/>
          <a:ext cx="0" cy="0"/>
          <a:chOff x="0" y="0"/>
          <a:chExt cx="0" cy="0"/>
        </a:xfrm>
      </p:grpSpPr>
      <p:sp>
        <p:nvSpPr>
          <p:cNvPr id="164" name="Google Shape;164;p26"/>
          <p:cNvSpPr txBox="1"/>
          <p:nvPr/>
        </p:nvSpPr>
        <p:spPr>
          <a:xfrm>
            <a:off x="789075" y="208400"/>
            <a:ext cx="59337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7000">
                <a:solidFill>
                  <a:schemeClr val="lt1"/>
                </a:solidFill>
                <a:latin typeface="Helvetica Neue"/>
                <a:ea typeface="Helvetica Neue"/>
                <a:cs typeface="Helvetica Neue"/>
                <a:sym typeface="Helvetica Neue"/>
              </a:rPr>
              <a:t>Perchè </a:t>
            </a:r>
            <a:r>
              <a:rPr b="1" lang="ru" sz="7000">
                <a:solidFill>
                  <a:schemeClr val="lt1"/>
                </a:solidFill>
                <a:latin typeface="Helvetica Neue"/>
                <a:ea typeface="Helvetica Neue"/>
                <a:cs typeface="Helvetica Neue"/>
                <a:sym typeface="Helvetica Neue"/>
              </a:rPr>
              <a:t>Bitcoin</a:t>
            </a:r>
            <a:endParaRPr b="1" sz="70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b="1" lang="ru" sz="7000">
                <a:solidFill>
                  <a:schemeClr val="lt1"/>
                </a:solidFill>
                <a:latin typeface="Helvetica Neue"/>
                <a:ea typeface="Helvetica Neue"/>
                <a:cs typeface="Helvetica Neue"/>
                <a:sym typeface="Helvetica Neue"/>
              </a:rPr>
              <a:t>non </a:t>
            </a:r>
            <a:endParaRPr b="1" sz="70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b="1" lang="ru" sz="7000">
                <a:solidFill>
                  <a:schemeClr val="lt1"/>
                </a:solidFill>
                <a:latin typeface="Helvetica Neue"/>
                <a:ea typeface="Helvetica Neue"/>
                <a:cs typeface="Helvetica Neue"/>
                <a:sym typeface="Helvetica Neue"/>
              </a:rPr>
              <a:t>scala? </a:t>
            </a:r>
            <a:endParaRPr b="1" sz="7000">
              <a:solidFill>
                <a:schemeClr val="lt1"/>
              </a:solidFill>
              <a:latin typeface="Helvetica Neue"/>
              <a:ea typeface="Helvetica Neue"/>
              <a:cs typeface="Helvetica Neue"/>
              <a:sym typeface="Helvetica Neue"/>
            </a:endParaRPr>
          </a:p>
        </p:txBody>
      </p:sp>
      <p:sp>
        <p:nvSpPr>
          <p:cNvPr id="165" name="Google Shape;165;p26"/>
          <p:cNvSpPr txBox="1"/>
          <p:nvPr/>
        </p:nvSpPr>
        <p:spPr>
          <a:xfrm>
            <a:off x="4628300" y="4591475"/>
            <a:ext cx="4068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500">
                <a:solidFill>
                  <a:srgbClr val="6170E0"/>
                </a:solidFill>
                <a:latin typeface="Helvetica Neue"/>
                <a:ea typeface="Helvetica Neue"/>
                <a:cs typeface="Helvetica Neue"/>
                <a:sym typeface="Helvetica Neue"/>
              </a:rPr>
              <a:t>bitpolito.it</a:t>
            </a:r>
            <a:endParaRPr b="1" sz="2600">
              <a:solidFill>
                <a:srgbClr val="6170E0"/>
              </a:solidFill>
              <a:latin typeface="Helvetica Neue"/>
              <a:ea typeface="Helvetica Neue"/>
              <a:cs typeface="Helvetica Neue"/>
              <a:sym typeface="Helvetica Neue"/>
            </a:endParaRPr>
          </a:p>
        </p:txBody>
      </p:sp>
      <p:sp>
        <p:nvSpPr>
          <p:cNvPr id="166" name="Google Shape;16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170" name="Shape 170"/>
        <p:cNvGrpSpPr/>
        <p:nvPr/>
      </p:nvGrpSpPr>
      <p:grpSpPr>
        <a:xfrm>
          <a:off x="0" y="0"/>
          <a:ext cx="0" cy="0"/>
          <a:chOff x="0" y="0"/>
          <a:chExt cx="0" cy="0"/>
        </a:xfrm>
      </p:grpSpPr>
      <p:sp>
        <p:nvSpPr>
          <p:cNvPr id="171" name="Google Shape;171;p27"/>
          <p:cNvSpPr txBox="1"/>
          <p:nvPr/>
        </p:nvSpPr>
        <p:spPr>
          <a:xfrm>
            <a:off x="419825" y="1382675"/>
            <a:ext cx="4126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La time(block)chain è una </a:t>
            </a:r>
            <a:r>
              <a:rPr b="1" lang="ru" sz="1500">
                <a:solidFill>
                  <a:srgbClr val="001CE0"/>
                </a:solidFill>
                <a:latin typeface="Helvetica Neue"/>
                <a:ea typeface="Helvetica Neue"/>
                <a:cs typeface="Helvetica Neue"/>
                <a:sym typeface="Helvetica Neue"/>
              </a:rPr>
              <a:t>struttura dati inefficiente</a:t>
            </a:r>
            <a:r>
              <a:rPr lang="ru" sz="1500">
                <a:solidFill>
                  <a:srgbClr val="001CE0"/>
                </a:solidFill>
                <a:latin typeface="Helvetica Neue"/>
                <a:ea typeface="Helvetica Neue"/>
                <a:cs typeface="Helvetica Neue"/>
                <a:sym typeface="Helvetica Neue"/>
              </a:rPr>
              <a:t> che ha il solo compito di </a:t>
            </a:r>
            <a:r>
              <a:rPr b="1" lang="ru" sz="1500">
                <a:solidFill>
                  <a:srgbClr val="001CE0"/>
                </a:solidFill>
                <a:latin typeface="Helvetica Neue"/>
                <a:ea typeface="Helvetica Neue"/>
                <a:cs typeface="Helvetica Neue"/>
                <a:sym typeface="Helvetica Neue"/>
              </a:rPr>
              <a:t>evitare il double spending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Tutti i nodi devono scaricare, verificare e salvare la storia di tutte le transazioni per sempre.</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Questo causa problemi di </a:t>
            </a:r>
            <a:r>
              <a:rPr b="1" lang="ru" sz="1500">
                <a:solidFill>
                  <a:srgbClr val="001CE0"/>
                </a:solidFill>
                <a:latin typeface="Helvetica Neue"/>
                <a:ea typeface="Helvetica Neue"/>
                <a:cs typeface="Helvetica Neue"/>
                <a:sym typeface="Helvetica Neue"/>
              </a:rPr>
              <a:t>scalabilità</a:t>
            </a:r>
            <a:r>
              <a:rPr lang="ru" sz="1500">
                <a:solidFill>
                  <a:srgbClr val="001CE0"/>
                </a:solidFill>
                <a:latin typeface="Helvetica Neue"/>
                <a:ea typeface="Helvetica Neue"/>
                <a:cs typeface="Helvetica Neue"/>
                <a:sym typeface="Helvetica Neue"/>
              </a:rPr>
              <a:t> e di </a:t>
            </a:r>
            <a:r>
              <a:rPr b="1" lang="ru" sz="1500">
                <a:solidFill>
                  <a:srgbClr val="001CE0"/>
                </a:solidFill>
                <a:latin typeface="Helvetica Neue"/>
                <a:ea typeface="Helvetica Neue"/>
                <a:cs typeface="Helvetica Neue"/>
                <a:sym typeface="Helvetica Neue"/>
              </a:rPr>
              <a:t>privacy</a:t>
            </a:r>
            <a:r>
              <a:rPr lang="ru" sz="1500">
                <a:solidFill>
                  <a:srgbClr val="001CE0"/>
                </a:solidFill>
                <a:latin typeface="Helvetica Neue"/>
                <a:ea typeface="Helvetica Neue"/>
                <a:cs typeface="Helvetica Neue"/>
                <a:sym typeface="Helvetica Neue"/>
              </a:rPr>
              <a:t>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ru" sz="1500">
                <a:solidFill>
                  <a:srgbClr val="001CE0"/>
                </a:solidFill>
                <a:latin typeface="Helvetica Neue"/>
                <a:ea typeface="Helvetica Neue"/>
                <a:cs typeface="Helvetica Neue"/>
                <a:sym typeface="Helvetica Neue"/>
              </a:rPr>
              <a:t>Explorer: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ru" sz="1500" u="sng">
                <a:solidFill>
                  <a:schemeClr val="hlink"/>
                </a:solidFill>
                <a:latin typeface="Helvetica Neue"/>
                <a:ea typeface="Helvetica Neue"/>
                <a:cs typeface="Helvetica Neue"/>
                <a:sym typeface="Helvetica Neue"/>
                <a:hlinkClick r:id="rId3"/>
              </a:rPr>
              <a:t>mempool.bitpolito.it</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u="sng">
                <a:solidFill>
                  <a:schemeClr val="hlink"/>
                </a:solidFill>
                <a:latin typeface="Helvetica Neue"/>
                <a:ea typeface="Helvetica Neue"/>
                <a:cs typeface="Helvetica Neue"/>
                <a:sym typeface="Helvetica Neue"/>
                <a:hlinkClick r:id="rId4"/>
              </a:rPr>
              <a:t>mempool.space</a:t>
            </a:r>
            <a:endParaRPr sz="1500">
              <a:solidFill>
                <a:srgbClr val="001CE0"/>
              </a:solidFill>
              <a:latin typeface="Helvetica Neue"/>
              <a:ea typeface="Helvetica Neue"/>
              <a:cs typeface="Helvetica Neue"/>
              <a:sym typeface="Helvetica Neue"/>
            </a:endParaRPr>
          </a:p>
        </p:txBody>
      </p:sp>
      <p:sp>
        <p:nvSpPr>
          <p:cNvPr id="172" name="Google Shape;172;p27"/>
          <p:cNvSpPr txBox="1"/>
          <p:nvPr/>
        </p:nvSpPr>
        <p:spPr>
          <a:xfrm>
            <a:off x="292131" y="26960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Colpa della Timechain!</a:t>
            </a:r>
            <a:endParaRPr b="1" sz="3500">
              <a:solidFill>
                <a:srgbClr val="001CE0"/>
              </a:solidFill>
              <a:latin typeface="Helvetica Neue"/>
              <a:ea typeface="Helvetica Neue"/>
              <a:cs typeface="Helvetica Neue"/>
              <a:sym typeface="Helvetica Neue"/>
            </a:endParaRPr>
          </a:p>
        </p:txBody>
      </p:sp>
      <p:sp>
        <p:nvSpPr>
          <p:cNvPr id="173" name="Google Shape;17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74" name="Google Shape;174;p27"/>
          <p:cNvSpPr txBox="1"/>
          <p:nvPr/>
        </p:nvSpPr>
        <p:spPr>
          <a:xfrm>
            <a:off x="5413800" y="1382675"/>
            <a:ext cx="32277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Alcuni parametri della rete: </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Generazione di un </a:t>
            </a:r>
            <a:r>
              <a:rPr b="1" lang="ru" sz="1500">
                <a:solidFill>
                  <a:srgbClr val="001CE0"/>
                </a:solidFill>
                <a:latin typeface="Helvetica Neue"/>
                <a:ea typeface="Helvetica Neue"/>
                <a:cs typeface="Helvetica Neue"/>
                <a:sym typeface="Helvetica Neue"/>
              </a:rPr>
              <a:t>blocco in media ogni 10 minuti</a:t>
            </a:r>
            <a:endParaRPr b="1"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Dimensione massima di un blocco teoricamente </a:t>
            </a:r>
            <a:r>
              <a:rPr b="1" lang="ru" sz="1500">
                <a:solidFill>
                  <a:srgbClr val="001CE0"/>
                </a:solidFill>
                <a:latin typeface="Helvetica Neue"/>
                <a:ea typeface="Helvetica Neue"/>
                <a:cs typeface="Helvetica Neue"/>
                <a:sym typeface="Helvetica Neue"/>
              </a:rPr>
              <a:t>4 MB</a:t>
            </a:r>
            <a:endParaRPr b="1"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Se i blocchi sono pieni cresce circa di 1 TB ogni 4 anni, oggi 500 GB</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Al crescere del numero di utenti il tempo medio necessario per una conferma e il costo di ogni transazione aumenta notevolmente</a:t>
            </a:r>
            <a:r>
              <a:rPr lang="ru" sz="1500">
                <a:solidFill>
                  <a:srgbClr val="001CE0"/>
                </a:solidFill>
                <a:latin typeface="Helvetica Neue"/>
                <a:ea typeface="Helvetica Neue"/>
                <a:cs typeface="Helvetica Neue"/>
                <a:sym typeface="Helvetica Neue"/>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178" name="Shape 178"/>
        <p:cNvGrpSpPr/>
        <p:nvPr/>
      </p:nvGrpSpPr>
      <p:grpSpPr>
        <a:xfrm>
          <a:off x="0" y="0"/>
          <a:ext cx="0" cy="0"/>
          <a:chOff x="0" y="0"/>
          <a:chExt cx="0" cy="0"/>
        </a:xfrm>
      </p:grpSpPr>
      <p:sp>
        <p:nvSpPr>
          <p:cNvPr id="179" name="Google Shape;179;p28"/>
          <p:cNvSpPr txBox="1"/>
          <p:nvPr/>
        </p:nvSpPr>
        <p:spPr>
          <a:xfrm>
            <a:off x="292131" y="26960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Modifica al Blocksize</a:t>
            </a:r>
            <a:endParaRPr b="1" sz="3500">
              <a:solidFill>
                <a:srgbClr val="001CE0"/>
              </a:solidFill>
              <a:latin typeface="Helvetica Neue"/>
              <a:ea typeface="Helvetica Neue"/>
              <a:cs typeface="Helvetica Neue"/>
              <a:sym typeface="Helvetica Neue"/>
            </a:endParaRPr>
          </a:p>
        </p:txBody>
      </p:sp>
      <p:sp>
        <p:nvSpPr>
          <p:cNvPr id="180" name="Google Shape;180;p28"/>
          <p:cNvSpPr txBox="1"/>
          <p:nvPr/>
        </p:nvSpPr>
        <p:spPr>
          <a:xfrm>
            <a:off x="292125" y="1489013"/>
            <a:ext cx="8318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Cambiare la dimensione massima di un blocco ha impatto su:</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800">
              <a:solidFill>
                <a:srgbClr val="001CE0"/>
              </a:solidFill>
              <a:latin typeface="Helvetica Neue"/>
              <a:ea typeface="Helvetica Neue"/>
              <a:cs typeface="Helvetica Neue"/>
              <a:sym typeface="Helvetica Neue"/>
            </a:endParaRPr>
          </a:p>
          <a:p>
            <a:pPr indent="-342900" lvl="0"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Il tempo di validazione e download</a:t>
            </a:r>
            <a:endParaRPr b="1" sz="1800">
              <a:solidFill>
                <a:srgbClr val="001CE0"/>
              </a:solidFill>
              <a:latin typeface="Helvetica Neue"/>
              <a:ea typeface="Helvetica Neue"/>
              <a:cs typeface="Helvetica Neue"/>
              <a:sym typeface="Helvetica Neue"/>
            </a:endParaRPr>
          </a:p>
          <a:p>
            <a:pPr indent="-342900" lvl="0"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Memoria (GB) </a:t>
            </a:r>
            <a:endParaRPr b="1" sz="1800">
              <a:solidFill>
                <a:srgbClr val="001CE0"/>
              </a:solidFill>
              <a:latin typeface="Helvetica Neue"/>
              <a:ea typeface="Helvetica Neue"/>
              <a:cs typeface="Helvetica Neue"/>
              <a:sym typeface="Helvetica Neue"/>
            </a:endParaRPr>
          </a:p>
          <a:p>
            <a:pPr indent="-342900" lvl="0"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Il tempo di propagazione</a:t>
            </a:r>
            <a:endParaRPr b="1" sz="1800">
              <a:solidFill>
                <a:srgbClr val="001CE0"/>
              </a:solidFill>
              <a:latin typeface="Helvetica Neue"/>
              <a:ea typeface="Helvetica Neue"/>
              <a:cs typeface="Helvetica Neue"/>
              <a:sym typeface="Helvetica Neue"/>
            </a:endParaRPr>
          </a:p>
          <a:p>
            <a:pPr indent="-342900" lvl="0"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Centralizzazione del mining</a:t>
            </a:r>
            <a:endParaRPr b="1" sz="1800">
              <a:solidFill>
                <a:srgbClr val="001CE0"/>
              </a:solidFill>
              <a:latin typeface="Helvetica Neue"/>
              <a:ea typeface="Helvetica Neue"/>
              <a:cs typeface="Helvetica Neue"/>
              <a:sym typeface="Helvetica Neue"/>
            </a:endParaRPr>
          </a:p>
          <a:p>
            <a:pPr indent="-342900" lvl="0"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La gestione delle fees</a:t>
            </a:r>
            <a:endParaRPr b="1"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p:txBody>
      </p:sp>
      <p:sp>
        <p:nvSpPr>
          <p:cNvPr id="181" name="Google Shape;18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82" name="Google Shape;182;p28"/>
          <p:cNvPicPr preferRelativeResize="0"/>
          <p:nvPr/>
        </p:nvPicPr>
        <p:blipFill>
          <a:blip r:embed="rId3">
            <a:alphaModFix/>
          </a:blip>
          <a:stretch>
            <a:fillRect/>
          </a:stretch>
        </p:blipFill>
        <p:spPr>
          <a:xfrm>
            <a:off x="6606100" y="2091550"/>
            <a:ext cx="2102100" cy="1646924"/>
          </a:xfrm>
          <a:prstGeom prst="rect">
            <a:avLst/>
          </a:prstGeom>
          <a:noFill/>
          <a:ln>
            <a:noFill/>
          </a:ln>
          <a:effectLst>
            <a:outerShdw blurRad="228600" rotWithShape="0" algn="bl" dir="5400000" dist="95250">
              <a:srgbClr val="001CE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186" name="Shape 186"/>
        <p:cNvGrpSpPr/>
        <p:nvPr/>
      </p:nvGrpSpPr>
      <p:grpSpPr>
        <a:xfrm>
          <a:off x="0" y="0"/>
          <a:ext cx="0" cy="0"/>
          <a:chOff x="0" y="0"/>
          <a:chExt cx="0" cy="0"/>
        </a:xfrm>
      </p:grpSpPr>
      <p:sp>
        <p:nvSpPr>
          <p:cNvPr id="187" name="Google Shape;187;p29"/>
          <p:cNvSpPr txBox="1"/>
          <p:nvPr/>
        </p:nvSpPr>
        <p:spPr>
          <a:xfrm>
            <a:off x="412750" y="1314725"/>
            <a:ext cx="46410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Momento cruciale nella storia di Bitcoin, ha portato alla risoluzione di un </a:t>
            </a:r>
            <a:r>
              <a:rPr b="1" lang="ru" sz="1500">
                <a:solidFill>
                  <a:srgbClr val="001CE0"/>
                </a:solidFill>
                <a:latin typeface="Helvetica Neue"/>
                <a:ea typeface="Helvetica Neue"/>
                <a:cs typeface="Helvetica Neue"/>
                <a:sym typeface="Helvetica Neue"/>
              </a:rPr>
              <a:t>importante dibattito tecnico e politico riguardante la dimensione di un blocco Bitcoin</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p:txBody>
      </p:sp>
      <p:sp>
        <p:nvSpPr>
          <p:cNvPr id="188" name="Google Shape;188;p29"/>
          <p:cNvSpPr txBox="1"/>
          <p:nvPr/>
        </p:nvSpPr>
        <p:spPr>
          <a:xfrm>
            <a:off x="292131" y="26960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The Block Size War </a:t>
            </a:r>
            <a:endParaRPr b="1" sz="3500">
              <a:solidFill>
                <a:srgbClr val="001CE0"/>
              </a:solidFill>
              <a:latin typeface="Helvetica Neue"/>
              <a:ea typeface="Helvetica Neue"/>
              <a:cs typeface="Helvetica Neue"/>
              <a:sym typeface="Helvetica Neue"/>
            </a:endParaRPr>
          </a:p>
        </p:txBody>
      </p:sp>
      <p:pic>
        <p:nvPicPr>
          <p:cNvPr id="189" name="Google Shape;189;p29"/>
          <p:cNvPicPr preferRelativeResize="0"/>
          <p:nvPr/>
        </p:nvPicPr>
        <p:blipFill>
          <a:blip r:embed="rId3">
            <a:alphaModFix/>
          </a:blip>
          <a:stretch>
            <a:fillRect/>
          </a:stretch>
        </p:blipFill>
        <p:spPr>
          <a:xfrm>
            <a:off x="6135425" y="269600"/>
            <a:ext cx="2706150" cy="2706150"/>
          </a:xfrm>
          <a:prstGeom prst="rect">
            <a:avLst/>
          </a:prstGeom>
          <a:noFill/>
          <a:ln>
            <a:noFill/>
          </a:ln>
        </p:spPr>
      </p:pic>
      <p:sp>
        <p:nvSpPr>
          <p:cNvPr id="190" name="Google Shape;190;p29"/>
          <p:cNvSpPr txBox="1"/>
          <p:nvPr/>
        </p:nvSpPr>
        <p:spPr>
          <a:xfrm>
            <a:off x="530000" y="2975750"/>
            <a:ext cx="7776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Storia della dimensione di un blocco Bitcoin: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b="1" lang="ru" sz="1500">
                <a:solidFill>
                  <a:srgbClr val="001CE0"/>
                </a:solidFill>
                <a:latin typeface="Helvetica Neue"/>
                <a:ea typeface="Helvetica Neue"/>
                <a:cs typeface="Helvetica Neue"/>
                <a:sym typeface="Helvetica Neue"/>
              </a:rPr>
              <a:t>(2009 - 2010) Nessun limite inserito nel codice</a:t>
            </a:r>
            <a:endParaRPr b="1"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b="1" lang="ru" sz="1500">
                <a:solidFill>
                  <a:srgbClr val="001CE0"/>
                </a:solidFill>
                <a:latin typeface="Helvetica Neue"/>
                <a:ea typeface="Helvetica Neue"/>
                <a:cs typeface="Helvetica Neue"/>
                <a:sym typeface="Helvetica Neue"/>
              </a:rPr>
              <a:t>(2010 - 2017) Dimensione massima impostata a 1 MB da Satoshi Nakamoto</a:t>
            </a:r>
            <a:endParaRPr b="1"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b="1" lang="ru" sz="1500">
                <a:solidFill>
                  <a:srgbClr val="001CE0"/>
                </a:solidFill>
                <a:latin typeface="Helvetica Neue"/>
                <a:ea typeface="Helvetica Neue"/>
                <a:cs typeface="Helvetica Neue"/>
                <a:sym typeface="Helvetica Neue"/>
              </a:rPr>
              <a:t>(&gt; 2017) 	     Dimensione massima portata a 4 MB virtuali </a:t>
            </a:r>
            <a:endParaRPr b="1" sz="1500">
              <a:solidFill>
                <a:srgbClr val="001CE0"/>
              </a:solidFill>
              <a:latin typeface="Helvetica Neue"/>
              <a:ea typeface="Helvetica Neue"/>
              <a:cs typeface="Helvetica Neue"/>
              <a:sym typeface="Helvetica Neue"/>
            </a:endParaRPr>
          </a:p>
        </p:txBody>
      </p:sp>
      <p:sp>
        <p:nvSpPr>
          <p:cNvPr id="191" name="Google Shape;19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195" name="Shape 195"/>
        <p:cNvGrpSpPr/>
        <p:nvPr/>
      </p:nvGrpSpPr>
      <p:grpSpPr>
        <a:xfrm>
          <a:off x="0" y="0"/>
          <a:ext cx="0" cy="0"/>
          <a:chOff x="0" y="0"/>
          <a:chExt cx="0" cy="0"/>
        </a:xfrm>
      </p:grpSpPr>
      <p:sp>
        <p:nvSpPr>
          <p:cNvPr id="196" name="Google Shape;196;p30"/>
          <p:cNvSpPr txBox="1"/>
          <p:nvPr/>
        </p:nvSpPr>
        <p:spPr>
          <a:xfrm>
            <a:off x="292125" y="1358588"/>
            <a:ext cx="4641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000">
                <a:solidFill>
                  <a:srgbClr val="001CE0"/>
                </a:solidFill>
                <a:latin typeface="Helvetica Neue"/>
                <a:ea typeface="Helvetica Neue"/>
                <a:cs typeface="Helvetica Neue"/>
                <a:sym typeface="Helvetica Neue"/>
              </a:rPr>
              <a:t>Small Blockers</a:t>
            </a:r>
            <a:endParaRPr b="1" sz="3000">
              <a:solidFill>
                <a:srgbClr val="001CE0"/>
              </a:solidFill>
              <a:latin typeface="Helvetica Neue"/>
              <a:ea typeface="Helvetica Neue"/>
              <a:cs typeface="Helvetica Neue"/>
              <a:sym typeface="Helvetica Neue"/>
            </a:endParaRPr>
          </a:p>
        </p:txBody>
      </p:sp>
      <p:sp>
        <p:nvSpPr>
          <p:cNvPr id="197" name="Google Shape;197;p30"/>
          <p:cNvSpPr txBox="1"/>
          <p:nvPr/>
        </p:nvSpPr>
        <p:spPr>
          <a:xfrm>
            <a:off x="292125" y="2005100"/>
            <a:ext cx="4210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Sostenevano che </a:t>
            </a:r>
            <a:r>
              <a:rPr b="1" lang="ru" sz="1500">
                <a:solidFill>
                  <a:srgbClr val="001CE0"/>
                </a:solidFill>
                <a:latin typeface="Helvetica Neue"/>
                <a:ea typeface="Helvetica Neue"/>
                <a:cs typeface="Helvetica Neue"/>
                <a:sym typeface="Helvetica Neue"/>
              </a:rPr>
              <a:t>u</a:t>
            </a:r>
            <a:r>
              <a:rPr b="1" lang="ru" sz="1500">
                <a:solidFill>
                  <a:srgbClr val="001CE0"/>
                </a:solidFill>
                <a:latin typeface="Helvetica Neue"/>
                <a:ea typeface="Helvetica Neue"/>
                <a:cs typeface="Helvetica Neue"/>
                <a:sym typeface="Helvetica Neue"/>
              </a:rPr>
              <a:t>na dimensione troppo grande</a:t>
            </a:r>
            <a:r>
              <a:rPr lang="ru" sz="1500">
                <a:solidFill>
                  <a:srgbClr val="001CE0"/>
                </a:solidFill>
                <a:latin typeface="Helvetica Neue"/>
                <a:ea typeface="Helvetica Neue"/>
                <a:cs typeface="Helvetica Neue"/>
                <a:sym typeface="Helvetica Neue"/>
              </a:rPr>
              <a:t> dei blocchi </a:t>
            </a:r>
            <a:r>
              <a:rPr b="1" lang="ru" sz="1500">
                <a:solidFill>
                  <a:srgbClr val="001CE0"/>
                </a:solidFill>
                <a:latin typeface="Helvetica Neue"/>
                <a:ea typeface="Helvetica Neue"/>
                <a:cs typeface="Helvetica Neue"/>
                <a:sym typeface="Helvetica Neue"/>
              </a:rPr>
              <a:t>avrebbe aumentato i costi per gli utenti che gestiscono dei nodi validanti</a:t>
            </a:r>
            <a:r>
              <a:rPr lang="ru" sz="1500">
                <a:solidFill>
                  <a:srgbClr val="001CE0"/>
                </a:solidFill>
                <a:latin typeface="Helvetica Neue"/>
                <a:ea typeface="Helvetica Neue"/>
                <a:cs typeface="Helvetica Neue"/>
                <a:sym typeface="Helvetica Neue"/>
              </a:rPr>
              <a:t> sulla rete, rendendo Bitcoin più centralizzato</a:t>
            </a:r>
            <a:endParaRPr b="1" sz="1500">
              <a:solidFill>
                <a:srgbClr val="001CE0"/>
              </a:solidFill>
              <a:latin typeface="Helvetica Neue"/>
              <a:ea typeface="Helvetica Neue"/>
              <a:cs typeface="Helvetica Neue"/>
              <a:sym typeface="Helvetica Neue"/>
            </a:endParaRPr>
          </a:p>
        </p:txBody>
      </p:sp>
      <p:sp>
        <p:nvSpPr>
          <p:cNvPr id="198" name="Google Shape;19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99" name="Google Shape;199;p30"/>
          <p:cNvSpPr txBox="1"/>
          <p:nvPr/>
        </p:nvSpPr>
        <p:spPr>
          <a:xfrm>
            <a:off x="4775400" y="2832475"/>
            <a:ext cx="436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000">
                <a:solidFill>
                  <a:srgbClr val="001CE0"/>
                </a:solidFill>
                <a:latin typeface="Helvetica Neue"/>
                <a:ea typeface="Helvetica Neue"/>
                <a:cs typeface="Helvetica Neue"/>
                <a:sym typeface="Helvetica Neue"/>
              </a:rPr>
              <a:t>Big Blockers</a:t>
            </a:r>
            <a:endParaRPr b="1" sz="3000">
              <a:solidFill>
                <a:srgbClr val="001CE0"/>
              </a:solidFill>
              <a:latin typeface="Helvetica Neue"/>
              <a:ea typeface="Helvetica Neue"/>
              <a:cs typeface="Helvetica Neue"/>
              <a:sym typeface="Helvetica Neue"/>
            </a:endParaRPr>
          </a:p>
        </p:txBody>
      </p:sp>
      <p:sp>
        <p:nvSpPr>
          <p:cNvPr id="200" name="Google Shape;200;p30"/>
          <p:cNvSpPr txBox="1"/>
          <p:nvPr/>
        </p:nvSpPr>
        <p:spPr>
          <a:xfrm>
            <a:off x="4775400" y="3478975"/>
            <a:ext cx="42108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Sostenevano che la</a:t>
            </a:r>
            <a:r>
              <a:rPr b="1" lang="ru" sz="1500">
                <a:solidFill>
                  <a:srgbClr val="001CE0"/>
                </a:solidFill>
                <a:latin typeface="Helvetica Neue"/>
                <a:ea typeface="Helvetica Neue"/>
                <a:cs typeface="Helvetica Neue"/>
                <a:sym typeface="Helvetica Neue"/>
              </a:rPr>
              <a:t> dimensione massima</a:t>
            </a:r>
            <a:r>
              <a:rPr lang="ru" sz="1500">
                <a:solidFill>
                  <a:srgbClr val="001CE0"/>
                </a:solidFill>
                <a:latin typeface="Helvetica Neue"/>
                <a:ea typeface="Helvetica Neue"/>
                <a:cs typeface="Helvetica Neue"/>
                <a:sym typeface="Helvetica Neue"/>
              </a:rPr>
              <a:t> dei blocchi doveva essere </a:t>
            </a:r>
            <a:r>
              <a:rPr b="1" lang="ru" sz="1500">
                <a:solidFill>
                  <a:srgbClr val="001CE0"/>
                </a:solidFill>
                <a:latin typeface="Helvetica Neue"/>
                <a:ea typeface="Helvetica Neue"/>
                <a:cs typeface="Helvetica Neue"/>
                <a:sym typeface="Helvetica Neue"/>
              </a:rPr>
              <a:t>aumentata</a:t>
            </a:r>
            <a:r>
              <a:rPr lang="ru" sz="1500">
                <a:solidFill>
                  <a:srgbClr val="001CE0"/>
                </a:solidFill>
                <a:latin typeface="Helvetica Neue"/>
                <a:ea typeface="Helvetica Neue"/>
                <a:cs typeface="Helvetica Neue"/>
                <a:sym typeface="Helvetica Neue"/>
              </a:rPr>
              <a:t> per migliorare la scalabilità</a:t>
            </a:r>
            <a:endParaRPr sz="1500">
              <a:solidFill>
                <a:srgbClr val="001CE0"/>
              </a:solidFill>
              <a:latin typeface="Helvetica Neue"/>
              <a:ea typeface="Helvetica Neue"/>
              <a:cs typeface="Helvetica Neue"/>
              <a:sym typeface="Helvetica Neue"/>
            </a:endParaRPr>
          </a:p>
        </p:txBody>
      </p:sp>
      <p:sp>
        <p:nvSpPr>
          <p:cNvPr id="201" name="Google Shape;201;p30"/>
          <p:cNvSpPr txBox="1"/>
          <p:nvPr/>
        </p:nvSpPr>
        <p:spPr>
          <a:xfrm>
            <a:off x="292131" y="269600"/>
            <a:ext cx="60915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600">
                <a:solidFill>
                  <a:srgbClr val="001CE0"/>
                </a:solidFill>
                <a:latin typeface="Helvetica Neue"/>
                <a:ea typeface="Helvetica Neue"/>
                <a:cs typeface="Helvetica Neue"/>
                <a:sym typeface="Helvetica Neue"/>
              </a:rPr>
              <a:t>Dibattito</a:t>
            </a:r>
            <a:endParaRPr b="1" sz="3600">
              <a:solidFill>
                <a:srgbClr val="001CE0"/>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05" name="Shape 205"/>
        <p:cNvGrpSpPr/>
        <p:nvPr/>
      </p:nvGrpSpPr>
      <p:grpSpPr>
        <a:xfrm>
          <a:off x="0" y="0"/>
          <a:ext cx="0" cy="0"/>
          <a:chOff x="0" y="0"/>
          <a:chExt cx="0" cy="0"/>
        </a:xfrm>
      </p:grpSpPr>
      <p:sp>
        <p:nvSpPr>
          <p:cNvPr id="206" name="Google Shape;206;p31"/>
          <p:cNvSpPr txBox="1"/>
          <p:nvPr/>
        </p:nvSpPr>
        <p:spPr>
          <a:xfrm>
            <a:off x="4292700" y="262950"/>
            <a:ext cx="45375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1800">
                <a:solidFill>
                  <a:srgbClr val="001CE0"/>
                </a:solidFill>
                <a:latin typeface="Helvetica Neue"/>
                <a:ea typeface="Helvetica Neue"/>
                <a:cs typeface="Helvetica Neue"/>
                <a:sym typeface="Helvetica Neue"/>
              </a:rPr>
              <a:t>Il dibattito si chiude con l'introduzione di </a:t>
            </a:r>
            <a:r>
              <a:rPr b="1" lang="ru" sz="1800">
                <a:solidFill>
                  <a:srgbClr val="001CE0"/>
                </a:solidFill>
                <a:latin typeface="Helvetica Neue"/>
                <a:ea typeface="Helvetica Neue"/>
                <a:cs typeface="Helvetica Neue"/>
                <a:sym typeface="Helvetica Neue"/>
              </a:rPr>
              <a:t>Segregated Witness (SegWit)</a:t>
            </a:r>
            <a:r>
              <a:rPr lang="ru" sz="1800">
                <a:solidFill>
                  <a:srgbClr val="001CE0"/>
                </a:solidFill>
                <a:latin typeface="Helvetica Neue"/>
                <a:ea typeface="Helvetica Neue"/>
                <a:cs typeface="Helvetica Neue"/>
                <a:sym typeface="Helvetica Neue"/>
              </a:rPr>
              <a:t>, soft-fork che ha offerto una soluzione politica equilibrata.</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Blocchi aumentati a 4 MB virtuali,</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800">
                <a:solidFill>
                  <a:srgbClr val="001CE0"/>
                </a:solidFill>
                <a:latin typeface="Helvetica Neue"/>
                <a:ea typeface="Helvetica Neue"/>
                <a:cs typeface="Helvetica Neue"/>
                <a:sym typeface="Helvetica Neue"/>
              </a:rPr>
              <a:t>Risolve alcuni problemi</a:t>
            </a:r>
            <a:r>
              <a:rPr lang="ru" sz="1800">
                <a:solidFill>
                  <a:srgbClr val="001CE0"/>
                </a:solidFill>
                <a:latin typeface="Helvetica Neue"/>
                <a:ea typeface="Helvetica Neue"/>
                <a:cs typeface="Helvetica Neue"/>
                <a:sym typeface="Helvetica Neue"/>
              </a:rPr>
              <a:t> andando a spostare i dati relativi alle firme delle transazioni in un nuova </a:t>
            </a:r>
            <a:r>
              <a:rPr b="1" lang="ru" sz="1800">
                <a:solidFill>
                  <a:srgbClr val="001CE0"/>
                </a:solidFill>
                <a:latin typeface="Helvetica Neue"/>
                <a:ea typeface="Helvetica Neue"/>
                <a:cs typeface="Helvetica Neue"/>
                <a:sym typeface="Helvetica Neue"/>
              </a:rPr>
              <a:t>struttura dati meno costosa</a:t>
            </a:r>
            <a:r>
              <a:rPr lang="ru" sz="1800">
                <a:solidFill>
                  <a:srgbClr val="001CE0"/>
                </a:solidFill>
                <a:latin typeface="Helvetica Neue"/>
                <a:ea typeface="Helvetica Neue"/>
                <a:cs typeface="Helvetica Neue"/>
                <a:sym typeface="Helvetica Neue"/>
              </a:rPr>
              <a:t>.</a:t>
            </a:r>
            <a:endParaRPr b="1"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800">
                <a:solidFill>
                  <a:srgbClr val="001CE0"/>
                </a:solidFill>
                <a:latin typeface="Helvetica Neue"/>
                <a:ea typeface="Helvetica Neue"/>
                <a:cs typeface="Helvetica Neue"/>
                <a:sym typeface="Helvetica Neue"/>
              </a:rPr>
              <a:t>Ha permesso di sviluppare </a:t>
            </a:r>
            <a:r>
              <a:rPr b="1" lang="ru" sz="1800">
                <a:solidFill>
                  <a:srgbClr val="001CE0"/>
                </a:solidFill>
                <a:latin typeface="Helvetica Neue"/>
                <a:ea typeface="Helvetica Neue"/>
                <a:cs typeface="Helvetica Neue"/>
                <a:sym typeface="Helvetica Neue"/>
              </a:rPr>
              <a:t>Lighting</a:t>
            </a:r>
            <a:r>
              <a:rPr b="1" lang="ru" sz="1800">
                <a:solidFill>
                  <a:srgbClr val="001CE0"/>
                </a:solidFill>
                <a:latin typeface="Helvetica Neue"/>
                <a:ea typeface="Helvetica Neue"/>
                <a:cs typeface="Helvetica Neue"/>
                <a:sym typeface="Helvetica Neue"/>
              </a:rPr>
              <a:t> Network</a:t>
            </a:r>
            <a:endParaRPr b="1" sz="1800">
              <a:solidFill>
                <a:srgbClr val="001CE0"/>
              </a:solidFill>
              <a:latin typeface="Helvetica Neue"/>
              <a:ea typeface="Helvetica Neue"/>
              <a:cs typeface="Helvetica Neue"/>
              <a:sym typeface="Helvetica Neue"/>
            </a:endParaRPr>
          </a:p>
        </p:txBody>
      </p:sp>
      <p:sp>
        <p:nvSpPr>
          <p:cNvPr id="207" name="Google Shape;207;p31"/>
          <p:cNvSpPr txBox="1"/>
          <p:nvPr/>
        </p:nvSpPr>
        <p:spPr>
          <a:xfrm>
            <a:off x="412550" y="295400"/>
            <a:ext cx="2357100" cy="233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Fine guerra e upgrade a SegWit </a:t>
            </a:r>
            <a:endParaRPr b="1" sz="3500">
              <a:solidFill>
                <a:srgbClr val="001CE0"/>
              </a:solidFill>
              <a:latin typeface="Helvetica Neue"/>
              <a:ea typeface="Helvetica Neue"/>
              <a:cs typeface="Helvetica Neue"/>
              <a:sym typeface="Helvetica Neue"/>
            </a:endParaRPr>
          </a:p>
        </p:txBody>
      </p:sp>
      <p:sp>
        <p:nvSpPr>
          <p:cNvPr id="208" name="Google Shape;20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09" name="Google Shape;209;p31"/>
          <p:cNvPicPr preferRelativeResize="0"/>
          <p:nvPr/>
        </p:nvPicPr>
        <p:blipFill>
          <a:blip r:embed="rId3">
            <a:alphaModFix/>
          </a:blip>
          <a:stretch>
            <a:fillRect/>
          </a:stretch>
        </p:blipFill>
        <p:spPr>
          <a:xfrm>
            <a:off x="412550" y="2885850"/>
            <a:ext cx="3159800" cy="1777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63" name="Shape 63"/>
        <p:cNvGrpSpPr/>
        <p:nvPr/>
      </p:nvGrpSpPr>
      <p:grpSpPr>
        <a:xfrm>
          <a:off x="0" y="0"/>
          <a:ext cx="0" cy="0"/>
          <a:chOff x="0" y="0"/>
          <a:chExt cx="0" cy="0"/>
        </a:xfrm>
      </p:grpSpPr>
      <p:sp>
        <p:nvSpPr>
          <p:cNvPr id="64" name="Google Shape;64;p14"/>
          <p:cNvSpPr txBox="1"/>
          <p:nvPr/>
        </p:nvSpPr>
        <p:spPr>
          <a:xfrm>
            <a:off x="292125" y="1462625"/>
            <a:ext cx="76542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Protocollo Internet, Protocollo Bitcoin, Scalabilità</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Transazioni in Bitcoin </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Scalare Bitcoin - problemi e soluzioni </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Lightning Network </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Cos’è</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Come funziona</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Come si usa </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Pratica - BitPolito vi offre un caffè su Lightning Network</a:t>
            </a:r>
            <a:endParaRPr b="1" sz="1800">
              <a:solidFill>
                <a:srgbClr val="001CE0"/>
              </a:solidFill>
              <a:latin typeface="Helvetica Neue"/>
              <a:ea typeface="Helvetica Neue"/>
              <a:cs typeface="Helvetica Neue"/>
              <a:sym typeface="Helvetica Neue"/>
            </a:endParaRPr>
          </a:p>
        </p:txBody>
      </p:sp>
      <p:sp>
        <p:nvSpPr>
          <p:cNvPr id="65" name="Google Shape;65;p14"/>
          <p:cNvSpPr txBox="1"/>
          <p:nvPr/>
        </p:nvSpPr>
        <p:spPr>
          <a:xfrm>
            <a:off x="292131" y="46635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Programma </a:t>
            </a:r>
            <a:endParaRPr b="1" sz="3500">
              <a:solidFill>
                <a:srgbClr val="001CE0"/>
              </a:solidFill>
              <a:latin typeface="Helvetica Neue"/>
              <a:ea typeface="Helvetica Neue"/>
              <a:cs typeface="Helvetica Neue"/>
              <a:sym typeface="Helvetica Neue"/>
            </a:endParaRPr>
          </a:p>
        </p:txBody>
      </p:sp>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13" name="Shape 213"/>
        <p:cNvGrpSpPr/>
        <p:nvPr/>
      </p:nvGrpSpPr>
      <p:grpSpPr>
        <a:xfrm>
          <a:off x="0" y="0"/>
          <a:ext cx="0" cy="0"/>
          <a:chOff x="0" y="0"/>
          <a:chExt cx="0" cy="0"/>
        </a:xfrm>
      </p:grpSpPr>
      <p:sp>
        <p:nvSpPr>
          <p:cNvPr id="214" name="Google Shape;214;p32"/>
          <p:cNvSpPr txBox="1"/>
          <p:nvPr/>
        </p:nvSpPr>
        <p:spPr>
          <a:xfrm>
            <a:off x="3222173" y="4132312"/>
            <a:ext cx="138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SICUREZZA</a:t>
            </a:r>
            <a:endParaRPr b="1" sz="1500">
              <a:solidFill>
                <a:srgbClr val="001CE0"/>
              </a:solidFill>
              <a:latin typeface="Helvetica Neue"/>
              <a:ea typeface="Helvetica Neue"/>
              <a:cs typeface="Helvetica Neue"/>
              <a:sym typeface="Helvetica Neue"/>
            </a:endParaRPr>
          </a:p>
        </p:txBody>
      </p:sp>
      <p:sp>
        <p:nvSpPr>
          <p:cNvPr id="215" name="Google Shape;215;p32"/>
          <p:cNvSpPr txBox="1"/>
          <p:nvPr/>
        </p:nvSpPr>
        <p:spPr>
          <a:xfrm>
            <a:off x="292131" y="26960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Trilemma delle blockchain</a:t>
            </a:r>
            <a:endParaRPr b="1" sz="3500">
              <a:solidFill>
                <a:srgbClr val="001CE0"/>
              </a:solidFill>
              <a:latin typeface="Helvetica Neue"/>
              <a:ea typeface="Helvetica Neue"/>
              <a:cs typeface="Helvetica Neue"/>
              <a:sym typeface="Helvetica Neue"/>
            </a:endParaRPr>
          </a:p>
        </p:txBody>
      </p:sp>
      <p:sp>
        <p:nvSpPr>
          <p:cNvPr id="216" name="Google Shape;216;p32"/>
          <p:cNvSpPr/>
          <p:nvPr/>
        </p:nvSpPr>
        <p:spPr>
          <a:xfrm>
            <a:off x="4381823" y="1978759"/>
            <a:ext cx="2647200" cy="2103600"/>
          </a:xfrm>
          <a:prstGeom prst="triangle">
            <a:avLst>
              <a:gd fmla="val 50000" name="adj"/>
            </a:avLst>
          </a:prstGeom>
          <a:solidFill>
            <a:srgbClr val="6170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txBox="1"/>
          <p:nvPr/>
        </p:nvSpPr>
        <p:spPr>
          <a:xfrm>
            <a:off x="4261675" y="1563250"/>
            <a:ext cx="2887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1500">
                <a:solidFill>
                  <a:srgbClr val="001CE0"/>
                </a:solidFill>
                <a:latin typeface="Helvetica Neue"/>
                <a:ea typeface="Helvetica Neue"/>
                <a:cs typeface="Helvetica Neue"/>
                <a:sym typeface="Helvetica Neue"/>
              </a:rPr>
              <a:t>DECENTRALIZZAZIONE</a:t>
            </a:r>
            <a:endParaRPr b="1" sz="1500">
              <a:solidFill>
                <a:srgbClr val="001CE0"/>
              </a:solidFill>
              <a:latin typeface="Helvetica Neue"/>
              <a:ea typeface="Helvetica Neue"/>
              <a:cs typeface="Helvetica Neue"/>
              <a:sym typeface="Helvetica Neue"/>
            </a:endParaRPr>
          </a:p>
        </p:txBody>
      </p:sp>
      <p:sp>
        <p:nvSpPr>
          <p:cNvPr id="218" name="Google Shape;218;p32"/>
          <p:cNvSpPr txBox="1"/>
          <p:nvPr/>
        </p:nvSpPr>
        <p:spPr>
          <a:xfrm>
            <a:off x="6765450" y="4165038"/>
            <a:ext cx="178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1500">
                <a:solidFill>
                  <a:srgbClr val="001CE0"/>
                </a:solidFill>
                <a:latin typeface="Helvetica Neue"/>
                <a:ea typeface="Helvetica Neue"/>
                <a:cs typeface="Helvetica Neue"/>
                <a:sym typeface="Helvetica Neue"/>
              </a:rPr>
              <a:t>SCALABILITÀ</a:t>
            </a:r>
            <a:endParaRPr b="1" sz="1500">
              <a:solidFill>
                <a:srgbClr val="001CE0"/>
              </a:solidFill>
              <a:latin typeface="Helvetica Neue"/>
              <a:ea typeface="Helvetica Neue"/>
              <a:cs typeface="Helvetica Neue"/>
              <a:sym typeface="Helvetica Neue"/>
            </a:endParaRPr>
          </a:p>
        </p:txBody>
      </p:sp>
      <p:sp>
        <p:nvSpPr>
          <p:cNvPr id="219" name="Google Shape;21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20" name="Google Shape;220;p32"/>
          <p:cNvSpPr txBox="1"/>
          <p:nvPr/>
        </p:nvSpPr>
        <p:spPr>
          <a:xfrm>
            <a:off x="399950" y="1681150"/>
            <a:ext cx="26472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600">
                <a:solidFill>
                  <a:srgbClr val="001CE0"/>
                </a:solidFill>
                <a:latin typeface="Helvetica Neue"/>
                <a:ea typeface="Helvetica Neue"/>
                <a:cs typeface="Helvetica Neue"/>
                <a:sym typeface="Helvetica Neue"/>
              </a:rPr>
              <a:t>Se ne possono avere solo </a:t>
            </a:r>
            <a:r>
              <a:rPr b="1" lang="ru" sz="3600">
                <a:solidFill>
                  <a:srgbClr val="001CE0"/>
                </a:solidFill>
                <a:latin typeface="Helvetica Neue"/>
                <a:ea typeface="Helvetica Neue"/>
                <a:cs typeface="Helvetica Neue"/>
                <a:sym typeface="Helvetica Neue"/>
              </a:rPr>
              <a:t>2 su 3…</a:t>
            </a:r>
            <a:endParaRPr b="1" sz="3600">
              <a:solidFill>
                <a:srgbClr val="001CE0"/>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24" name="Shape 224"/>
        <p:cNvGrpSpPr/>
        <p:nvPr/>
      </p:nvGrpSpPr>
      <p:grpSpPr>
        <a:xfrm>
          <a:off x="0" y="0"/>
          <a:ext cx="0" cy="0"/>
          <a:chOff x="0" y="0"/>
          <a:chExt cx="0" cy="0"/>
        </a:xfrm>
      </p:grpSpPr>
      <p:sp>
        <p:nvSpPr>
          <p:cNvPr id="225" name="Google Shape;225;p33"/>
          <p:cNvSpPr txBox="1"/>
          <p:nvPr/>
        </p:nvSpPr>
        <p:spPr>
          <a:xfrm>
            <a:off x="3222173" y="4132312"/>
            <a:ext cx="138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SICUREZZA</a:t>
            </a:r>
            <a:endParaRPr b="1" sz="1500">
              <a:solidFill>
                <a:srgbClr val="001CE0"/>
              </a:solidFill>
              <a:latin typeface="Helvetica Neue"/>
              <a:ea typeface="Helvetica Neue"/>
              <a:cs typeface="Helvetica Neue"/>
              <a:sym typeface="Helvetica Neue"/>
            </a:endParaRPr>
          </a:p>
        </p:txBody>
      </p:sp>
      <p:sp>
        <p:nvSpPr>
          <p:cNvPr id="226" name="Google Shape;226;p33"/>
          <p:cNvSpPr txBox="1"/>
          <p:nvPr/>
        </p:nvSpPr>
        <p:spPr>
          <a:xfrm>
            <a:off x="292131" y="269600"/>
            <a:ext cx="6091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ru" sz="3500">
                <a:solidFill>
                  <a:srgbClr val="001CE0"/>
                </a:solidFill>
                <a:latin typeface="Helvetica Neue"/>
                <a:ea typeface="Helvetica Neue"/>
                <a:cs typeface="Helvetica Neue"/>
                <a:sym typeface="Helvetica Neue"/>
              </a:rPr>
              <a:t>Trilemma delle blockchain</a:t>
            </a:r>
            <a:endParaRPr b="1" sz="3500">
              <a:solidFill>
                <a:srgbClr val="001CE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sz="3500">
              <a:solidFill>
                <a:srgbClr val="001CE0"/>
              </a:solidFill>
              <a:latin typeface="Helvetica Neue"/>
              <a:ea typeface="Helvetica Neue"/>
              <a:cs typeface="Helvetica Neue"/>
              <a:sym typeface="Helvetica Neue"/>
            </a:endParaRPr>
          </a:p>
        </p:txBody>
      </p:sp>
      <p:sp>
        <p:nvSpPr>
          <p:cNvPr id="227" name="Google Shape;227;p33"/>
          <p:cNvSpPr/>
          <p:nvPr/>
        </p:nvSpPr>
        <p:spPr>
          <a:xfrm>
            <a:off x="4381823" y="1978759"/>
            <a:ext cx="2647200" cy="2103600"/>
          </a:xfrm>
          <a:prstGeom prst="triangle">
            <a:avLst>
              <a:gd fmla="val 50000" name="adj"/>
            </a:avLst>
          </a:prstGeom>
          <a:solidFill>
            <a:srgbClr val="6170E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txBox="1"/>
          <p:nvPr/>
        </p:nvSpPr>
        <p:spPr>
          <a:xfrm>
            <a:off x="4261675" y="1563250"/>
            <a:ext cx="2887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1500">
                <a:solidFill>
                  <a:srgbClr val="001CE0"/>
                </a:solidFill>
                <a:latin typeface="Helvetica Neue"/>
                <a:ea typeface="Helvetica Neue"/>
                <a:cs typeface="Helvetica Neue"/>
                <a:sym typeface="Helvetica Neue"/>
              </a:rPr>
              <a:t>DECENTRALIZZAZIONE</a:t>
            </a:r>
            <a:endParaRPr b="1" sz="1500">
              <a:solidFill>
                <a:srgbClr val="001CE0"/>
              </a:solidFill>
              <a:latin typeface="Helvetica Neue"/>
              <a:ea typeface="Helvetica Neue"/>
              <a:cs typeface="Helvetica Neue"/>
              <a:sym typeface="Helvetica Neue"/>
            </a:endParaRPr>
          </a:p>
        </p:txBody>
      </p:sp>
      <p:sp>
        <p:nvSpPr>
          <p:cNvPr id="229" name="Google Shape;229;p33"/>
          <p:cNvSpPr txBox="1"/>
          <p:nvPr/>
        </p:nvSpPr>
        <p:spPr>
          <a:xfrm>
            <a:off x="6765450" y="4165038"/>
            <a:ext cx="178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1500">
                <a:solidFill>
                  <a:srgbClr val="001CE0"/>
                </a:solidFill>
                <a:latin typeface="Helvetica Neue"/>
                <a:ea typeface="Helvetica Neue"/>
                <a:cs typeface="Helvetica Neue"/>
                <a:sym typeface="Helvetica Neue"/>
              </a:rPr>
              <a:t>SCALABILITÀ</a:t>
            </a:r>
            <a:endParaRPr b="1" sz="1500">
              <a:solidFill>
                <a:srgbClr val="001CE0"/>
              </a:solidFill>
              <a:latin typeface="Helvetica Neue"/>
              <a:ea typeface="Helvetica Neue"/>
              <a:cs typeface="Helvetica Neue"/>
              <a:sym typeface="Helvetica Neue"/>
            </a:endParaRPr>
          </a:p>
        </p:txBody>
      </p:sp>
      <p:sp>
        <p:nvSpPr>
          <p:cNvPr id="230" name="Google Shape;23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31" name="Google Shape;231;p33"/>
          <p:cNvSpPr txBox="1"/>
          <p:nvPr/>
        </p:nvSpPr>
        <p:spPr>
          <a:xfrm>
            <a:off x="414175" y="1353900"/>
            <a:ext cx="2647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3600">
                <a:solidFill>
                  <a:srgbClr val="001CE0"/>
                </a:solidFill>
                <a:latin typeface="Helvetica Neue"/>
                <a:ea typeface="Helvetica Neue"/>
                <a:cs typeface="Helvetica Neue"/>
                <a:sym typeface="Helvetica Neue"/>
              </a:rPr>
              <a:t>La blockchain al di fuori di Bitcoin è </a:t>
            </a:r>
            <a:r>
              <a:rPr b="1" lang="ru" sz="3600">
                <a:solidFill>
                  <a:srgbClr val="001CE0"/>
                </a:solidFill>
                <a:latin typeface="Helvetica Neue"/>
                <a:ea typeface="Helvetica Neue"/>
                <a:cs typeface="Helvetica Neue"/>
                <a:sym typeface="Helvetica Neue"/>
              </a:rPr>
              <a:t>inutile</a:t>
            </a:r>
            <a:endParaRPr b="1" sz="3600">
              <a:solidFill>
                <a:srgbClr val="001CE0"/>
              </a:solidFill>
              <a:latin typeface="Helvetica Neue"/>
              <a:ea typeface="Helvetica Neue"/>
              <a:cs typeface="Helvetica Neue"/>
              <a:sym typeface="Helvetica Neue"/>
            </a:endParaRPr>
          </a:p>
        </p:txBody>
      </p:sp>
      <p:sp>
        <p:nvSpPr>
          <p:cNvPr id="232" name="Google Shape;232;p33"/>
          <p:cNvSpPr/>
          <p:nvPr/>
        </p:nvSpPr>
        <p:spPr>
          <a:xfrm rot="-2412627">
            <a:off x="2221067" y="1699386"/>
            <a:ext cx="5337850" cy="2264351"/>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txBox="1"/>
          <p:nvPr/>
        </p:nvSpPr>
        <p:spPr>
          <a:xfrm>
            <a:off x="6948750" y="2633288"/>
            <a:ext cx="1980600" cy="877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ru" sz="1500">
                <a:solidFill>
                  <a:srgbClr val="CC0000"/>
                </a:solidFill>
                <a:latin typeface="Helvetica Neue"/>
                <a:ea typeface="Helvetica Neue"/>
                <a:cs typeface="Helvetica Neue"/>
                <a:sym typeface="Helvetica Neue"/>
              </a:rPr>
              <a:t>LA BLOCKCHAIN NON SCALA!</a:t>
            </a:r>
            <a:endParaRPr b="1" sz="1500">
              <a:solidFill>
                <a:srgbClr val="CC0000"/>
              </a:solidFill>
              <a:latin typeface="Helvetica Neue"/>
              <a:ea typeface="Helvetica Neue"/>
              <a:cs typeface="Helvetica Neue"/>
              <a:sym typeface="Helvetica Neue"/>
            </a:endParaRPr>
          </a:p>
        </p:txBody>
      </p:sp>
      <p:cxnSp>
        <p:nvCxnSpPr>
          <p:cNvPr id="234" name="Google Shape;234;p33"/>
          <p:cNvCxnSpPr>
            <a:stCxn id="229" idx="0"/>
            <a:endCxn id="233" idx="2"/>
          </p:cNvCxnSpPr>
          <p:nvPr/>
        </p:nvCxnSpPr>
        <p:spPr>
          <a:xfrm flipH="1" rot="10800000">
            <a:off x="7659150" y="3510438"/>
            <a:ext cx="279900" cy="654600"/>
          </a:xfrm>
          <a:prstGeom prst="straightConnector1">
            <a:avLst/>
          </a:prstGeom>
          <a:noFill/>
          <a:ln cap="flat" cmpd="sng" w="19050">
            <a:solidFill>
              <a:srgbClr val="CC0000"/>
            </a:solidFill>
            <a:prstDash val="solid"/>
            <a:round/>
            <a:headEnd len="med" w="med" type="none"/>
            <a:tailEnd len="med" w="med" type="diamond"/>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CE0"/>
        </a:solidFill>
      </p:bgPr>
    </p:bg>
    <p:spTree>
      <p:nvGrpSpPr>
        <p:cNvPr id="238" name="Shape 238"/>
        <p:cNvGrpSpPr/>
        <p:nvPr/>
      </p:nvGrpSpPr>
      <p:grpSpPr>
        <a:xfrm>
          <a:off x="0" y="0"/>
          <a:ext cx="0" cy="0"/>
          <a:chOff x="0" y="0"/>
          <a:chExt cx="0" cy="0"/>
        </a:xfrm>
      </p:grpSpPr>
      <p:sp>
        <p:nvSpPr>
          <p:cNvPr id="239" name="Google Shape;239;p34"/>
          <p:cNvSpPr txBox="1"/>
          <p:nvPr/>
        </p:nvSpPr>
        <p:spPr>
          <a:xfrm>
            <a:off x="803300" y="485875"/>
            <a:ext cx="6258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7200">
                <a:solidFill>
                  <a:schemeClr val="lt1"/>
                </a:solidFill>
                <a:latin typeface="Helvetica Neue"/>
                <a:ea typeface="Helvetica Neue"/>
                <a:cs typeface="Helvetica Neue"/>
                <a:sym typeface="Helvetica Neue"/>
              </a:rPr>
              <a:t>Come Scalare Bitcoin? </a:t>
            </a:r>
            <a:endParaRPr b="1" sz="7200">
              <a:solidFill>
                <a:schemeClr val="lt1"/>
              </a:solidFill>
              <a:latin typeface="Helvetica Neue"/>
              <a:ea typeface="Helvetica Neue"/>
              <a:cs typeface="Helvetica Neue"/>
              <a:sym typeface="Helvetica Neue"/>
            </a:endParaRPr>
          </a:p>
        </p:txBody>
      </p:sp>
      <p:sp>
        <p:nvSpPr>
          <p:cNvPr id="240" name="Google Shape;240;p34"/>
          <p:cNvSpPr txBox="1"/>
          <p:nvPr/>
        </p:nvSpPr>
        <p:spPr>
          <a:xfrm>
            <a:off x="4628300" y="4591475"/>
            <a:ext cx="4068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500">
                <a:solidFill>
                  <a:srgbClr val="6170E0"/>
                </a:solidFill>
                <a:latin typeface="Helvetica Neue"/>
                <a:ea typeface="Helvetica Neue"/>
                <a:cs typeface="Helvetica Neue"/>
                <a:sym typeface="Helvetica Neue"/>
              </a:rPr>
              <a:t>bitpolito.it</a:t>
            </a:r>
            <a:endParaRPr b="1" sz="2600">
              <a:solidFill>
                <a:srgbClr val="6170E0"/>
              </a:solidFill>
              <a:latin typeface="Helvetica Neue"/>
              <a:ea typeface="Helvetica Neue"/>
              <a:cs typeface="Helvetica Neue"/>
              <a:sym typeface="Helvetica Neue"/>
            </a:endParaRPr>
          </a:p>
        </p:txBody>
      </p:sp>
      <p:sp>
        <p:nvSpPr>
          <p:cNvPr id="241" name="Google Shape;24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45" name="Shape 245"/>
        <p:cNvGrpSpPr/>
        <p:nvPr/>
      </p:nvGrpSpPr>
      <p:grpSpPr>
        <a:xfrm>
          <a:off x="0" y="0"/>
          <a:ext cx="0" cy="0"/>
          <a:chOff x="0" y="0"/>
          <a:chExt cx="0" cy="0"/>
        </a:xfrm>
      </p:grpSpPr>
      <p:sp>
        <p:nvSpPr>
          <p:cNvPr id="246" name="Google Shape;246;p35"/>
          <p:cNvSpPr txBox="1"/>
          <p:nvPr/>
        </p:nvSpPr>
        <p:spPr>
          <a:xfrm>
            <a:off x="292131" y="26960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Bitcoin senza blockchain</a:t>
            </a:r>
            <a:endParaRPr b="1" sz="3500">
              <a:solidFill>
                <a:srgbClr val="001CE0"/>
              </a:solidFill>
              <a:latin typeface="Helvetica Neue"/>
              <a:ea typeface="Helvetica Neue"/>
              <a:cs typeface="Helvetica Neue"/>
              <a:sym typeface="Helvetica Neue"/>
            </a:endParaRPr>
          </a:p>
        </p:txBody>
      </p:sp>
      <p:sp>
        <p:nvSpPr>
          <p:cNvPr id="247" name="Google Shape;247;p35"/>
          <p:cNvSpPr txBox="1"/>
          <p:nvPr/>
        </p:nvSpPr>
        <p:spPr>
          <a:xfrm>
            <a:off x="292125" y="1195625"/>
            <a:ext cx="83787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Per risolvere il problema della scalabilità si utilizzano soluzioni </a:t>
            </a:r>
            <a:r>
              <a:rPr b="1" lang="ru" sz="1500">
                <a:solidFill>
                  <a:srgbClr val="001CE0"/>
                </a:solidFill>
                <a:latin typeface="Helvetica Neue"/>
                <a:ea typeface="Helvetica Neue"/>
                <a:cs typeface="Helvetica Neue"/>
                <a:sym typeface="Helvetica Neue"/>
              </a:rPr>
              <a:t>off-chain </a:t>
            </a:r>
            <a:r>
              <a:rPr lang="ru" sz="1500">
                <a:solidFill>
                  <a:srgbClr val="001CE0"/>
                </a:solidFill>
                <a:latin typeface="Helvetica Neue"/>
                <a:ea typeface="Helvetica Neue"/>
                <a:cs typeface="Helvetica Neue"/>
                <a:sym typeface="Helvetica Neue"/>
              </a:rPr>
              <a:t>chiamate </a:t>
            </a:r>
            <a:r>
              <a:rPr b="1" lang="ru" sz="1500">
                <a:solidFill>
                  <a:srgbClr val="001CE0"/>
                </a:solidFill>
                <a:latin typeface="Helvetica Neue"/>
                <a:ea typeface="Helvetica Neue"/>
                <a:cs typeface="Helvetica Neue"/>
                <a:sym typeface="Helvetica Neue"/>
              </a:rPr>
              <a:t>layer-2.</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L’obiettivo è utilizzare soluzioni che permettano di inviare bitcoin, senza passare dalla blockchain principale, in modo tale da garantire </a:t>
            </a:r>
            <a:r>
              <a:rPr b="1" lang="ru" sz="1500">
                <a:solidFill>
                  <a:srgbClr val="001CE0"/>
                </a:solidFill>
                <a:latin typeface="Helvetica Neue"/>
                <a:ea typeface="Helvetica Neue"/>
                <a:cs typeface="Helvetica Neue"/>
                <a:sym typeface="Helvetica Neue"/>
              </a:rPr>
              <a:t>transazioni più veloci, ad un costo minore e con più privacy</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Alcune soluzioni:</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342900" lvl="0"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Lightning Network </a:t>
            </a:r>
            <a:endParaRPr b="1" sz="1800">
              <a:solidFill>
                <a:srgbClr val="001CE0"/>
              </a:solidFill>
              <a:latin typeface="Helvetica Neue"/>
              <a:ea typeface="Helvetica Neue"/>
              <a:cs typeface="Helvetica Neue"/>
              <a:sym typeface="Helvetica Neue"/>
            </a:endParaRPr>
          </a:p>
          <a:p>
            <a:pPr indent="-342900" lvl="0"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Sidechains</a:t>
            </a:r>
            <a:endParaRPr b="1" sz="1800">
              <a:solidFill>
                <a:srgbClr val="001CE0"/>
              </a:solidFill>
              <a:latin typeface="Helvetica Neue"/>
              <a:ea typeface="Helvetica Neue"/>
              <a:cs typeface="Helvetica Neue"/>
              <a:sym typeface="Helvetica Neue"/>
            </a:endParaRPr>
          </a:p>
          <a:p>
            <a:pPr indent="-342900" lvl="0"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Federazioni</a:t>
            </a:r>
            <a:endParaRPr b="1" sz="1800">
              <a:solidFill>
                <a:srgbClr val="001CE0"/>
              </a:solidFill>
              <a:latin typeface="Helvetica Neue"/>
              <a:ea typeface="Helvetica Neue"/>
              <a:cs typeface="Helvetica Neue"/>
              <a:sym typeface="Helvetica Neue"/>
            </a:endParaRPr>
          </a:p>
          <a:p>
            <a:pPr indent="-342900" lvl="0"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RGB</a:t>
            </a:r>
            <a:endParaRPr b="1"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p:txBody>
      </p:sp>
      <p:sp>
        <p:nvSpPr>
          <p:cNvPr id="248" name="Google Shape;24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52" name="Shape 252"/>
        <p:cNvGrpSpPr/>
        <p:nvPr/>
      </p:nvGrpSpPr>
      <p:grpSpPr>
        <a:xfrm>
          <a:off x="0" y="0"/>
          <a:ext cx="0" cy="0"/>
          <a:chOff x="0" y="0"/>
          <a:chExt cx="0" cy="0"/>
        </a:xfrm>
      </p:grpSpPr>
      <p:sp>
        <p:nvSpPr>
          <p:cNvPr id="253" name="Google Shape;253;p36"/>
          <p:cNvSpPr txBox="1"/>
          <p:nvPr/>
        </p:nvSpPr>
        <p:spPr>
          <a:xfrm>
            <a:off x="292131" y="26960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Lightning Network</a:t>
            </a:r>
            <a:endParaRPr b="1" sz="3500">
              <a:solidFill>
                <a:srgbClr val="001CE0"/>
              </a:solidFill>
              <a:latin typeface="Helvetica Neue"/>
              <a:ea typeface="Helvetica Neue"/>
              <a:cs typeface="Helvetica Neue"/>
              <a:sym typeface="Helvetica Neue"/>
            </a:endParaRPr>
          </a:p>
        </p:txBody>
      </p:sp>
      <p:sp>
        <p:nvSpPr>
          <p:cNvPr id="254" name="Google Shape;254;p36"/>
          <p:cNvSpPr txBox="1"/>
          <p:nvPr/>
        </p:nvSpPr>
        <p:spPr>
          <a:xfrm>
            <a:off x="185700" y="1185075"/>
            <a:ext cx="41046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Tecnologia detta </a:t>
            </a:r>
            <a:r>
              <a:rPr b="1" lang="ru" sz="1500">
                <a:solidFill>
                  <a:srgbClr val="001CE0"/>
                </a:solidFill>
                <a:latin typeface="Helvetica Neue"/>
                <a:ea typeface="Helvetica Neue"/>
                <a:cs typeface="Helvetica Neue"/>
                <a:sym typeface="Helvetica Neue"/>
              </a:rPr>
              <a:t>Layer-2</a:t>
            </a:r>
            <a:r>
              <a:rPr lang="ru" sz="1500">
                <a:solidFill>
                  <a:srgbClr val="001CE0"/>
                </a:solidFill>
                <a:latin typeface="Helvetica Neue"/>
                <a:ea typeface="Helvetica Neue"/>
                <a:cs typeface="Helvetica Neue"/>
                <a:sym typeface="Helvetica Neue"/>
              </a:rPr>
              <a:t>, abilita l’invio e la ricezione di bitcoin in modo </a:t>
            </a:r>
            <a:r>
              <a:rPr b="1" lang="ru" sz="1500">
                <a:solidFill>
                  <a:srgbClr val="001CE0"/>
                </a:solidFill>
                <a:latin typeface="Helvetica Neue"/>
                <a:ea typeface="Helvetica Neue"/>
                <a:cs typeface="Helvetica Neue"/>
                <a:sym typeface="Helvetica Neue"/>
              </a:rPr>
              <a:t>istantaneo</a:t>
            </a:r>
            <a:r>
              <a:rPr lang="ru" sz="1500">
                <a:solidFill>
                  <a:srgbClr val="001CE0"/>
                </a:solidFill>
                <a:latin typeface="Helvetica Neue"/>
                <a:ea typeface="Helvetica Neue"/>
                <a:cs typeface="Helvetica Neue"/>
                <a:sym typeface="Helvetica Neue"/>
              </a:rPr>
              <a:t> e a </a:t>
            </a:r>
            <a:r>
              <a:rPr b="1" lang="ru" sz="1500">
                <a:solidFill>
                  <a:srgbClr val="001CE0"/>
                </a:solidFill>
                <a:latin typeface="Helvetica Neue"/>
                <a:ea typeface="Helvetica Neue"/>
                <a:cs typeface="Helvetica Neue"/>
                <a:sym typeface="Helvetica Neue"/>
              </a:rPr>
              <a:t>commissioni</a:t>
            </a:r>
            <a:r>
              <a:rPr lang="ru" sz="1500">
                <a:solidFill>
                  <a:srgbClr val="001CE0"/>
                </a:solidFill>
                <a:latin typeface="Helvetica Neue"/>
                <a:ea typeface="Helvetica Neue"/>
                <a:cs typeface="Helvetica Neue"/>
                <a:sym typeface="Helvetica Neue"/>
              </a:rPr>
              <a:t> quasi </a:t>
            </a:r>
            <a:r>
              <a:rPr b="1" lang="ru" sz="1500">
                <a:solidFill>
                  <a:srgbClr val="001CE0"/>
                </a:solidFill>
                <a:latin typeface="Helvetica Neue"/>
                <a:ea typeface="Helvetica Neue"/>
                <a:cs typeface="Helvetica Neue"/>
                <a:sym typeface="Helvetica Neue"/>
              </a:rPr>
              <a:t>zero</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Aumenta la </a:t>
            </a:r>
            <a:r>
              <a:rPr b="1" lang="ru" sz="1500">
                <a:solidFill>
                  <a:srgbClr val="001CE0"/>
                </a:solidFill>
                <a:latin typeface="Helvetica Neue"/>
                <a:ea typeface="Helvetica Neue"/>
                <a:cs typeface="Helvetica Neue"/>
                <a:sym typeface="Helvetica Neue"/>
              </a:rPr>
              <a:t>privacy</a:t>
            </a:r>
            <a:r>
              <a:rPr lang="ru" sz="1500">
                <a:solidFill>
                  <a:srgbClr val="001CE0"/>
                </a:solidFill>
                <a:latin typeface="Helvetica Neue"/>
                <a:ea typeface="Helvetica Neue"/>
                <a:cs typeface="Helvetica Neue"/>
                <a:sym typeface="Helvetica Neue"/>
              </a:rPr>
              <a:t> e la </a:t>
            </a:r>
            <a:r>
              <a:rPr b="1" lang="ru" sz="1500">
                <a:solidFill>
                  <a:srgbClr val="001CE0"/>
                </a:solidFill>
                <a:latin typeface="Helvetica Neue"/>
                <a:ea typeface="Helvetica Neue"/>
                <a:cs typeface="Helvetica Neue"/>
                <a:sym typeface="Helvetica Neue"/>
              </a:rPr>
              <a:t>scalabilità</a:t>
            </a:r>
            <a:r>
              <a:rPr lang="ru" sz="1500">
                <a:solidFill>
                  <a:srgbClr val="001CE0"/>
                </a:solidFill>
                <a:latin typeface="Helvetica Neue"/>
                <a:ea typeface="Helvetica Neue"/>
                <a:cs typeface="Helvetica Neue"/>
                <a:sym typeface="Helvetica Neue"/>
              </a:rPr>
              <a:t> di Bitcoin. Permette la creazione di nuovi mercati e tecnologie grazie ai </a:t>
            </a:r>
            <a:r>
              <a:rPr b="1" lang="ru" sz="1500">
                <a:solidFill>
                  <a:srgbClr val="001CE0"/>
                </a:solidFill>
                <a:latin typeface="Helvetica Neue"/>
                <a:ea typeface="Helvetica Neue"/>
                <a:cs typeface="Helvetica Neue"/>
                <a:sym typeface="Helvetica Neue"/>
              </a:rPr>
              <a:t>micropagamenti</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Risolve il problema della scalabilità di Bitcoin formando lo stack di protocolli </a:t>
            </a:r>
            <a:r>
              <a:rPr b="1" lang="ru" sz="1500">
                <a:solidFill>
                  <a:srgbClr val="001CE0"/>
                </a:solidFill>
                <a:latin typeface="Helvetica Neue"/>
                <a:ea typeface="Helvetica Neue"/>
                <a:cs typeface="Helvetica Neue"/>
                <a:sym typeface="Helvetica Neue"/>
              </a:rPr>
              <a:t>LNP/BP </a:t>
            </a:r>
            <a:r>
              <a:rPr lang="ru" sz="1500">
                <a:solidFill>
                  <a:srgbClr val="001CE0"/>
                </a:solidFill>
                <a:latin typeface="Helvetica Neue"/>
                <a:ea typeface="Helvetica Neue"/>
                <a:cs typeface="Helvetica Neue"/>
                <a:sym typeface="Helvetica Neue"/>
              </a:rPr>
              <a:t>analogo a </a:t>
            </a:r>
            <a:r>
              <a:rPr b="1" lang="ru" sz="1500">
                <a:solidFill>
                  <a:srgbClr val="001CE0"/>
                </a:solidFill>
                <a:latin typeface="Helvetica Neue"/>
                <a:ea typeface="Helvetica Neue"/>
                <a:cs typeface="Helvetica Neue"/>
                <a:sym typeface="Helvetica Neue"/>
              </a:rPr>
              <a:t>TCP/IP </a:t>
            </a:r>
            <a:r>
              <a:rPr lang="ru" sz="1500">
                <a:solidFill>
                  <a:srgbClr val="001CE0"/>
                </a:solidFill>
                <a:latin typeface="Helvetica Neue"/>
                <a:ea typeface="Helvetica Neue"/>
                <a:cs typeface="Helvetica Neue"/>
                <a:sym typeface="Helvetica Neue"/>
              </a:rPr>
              <a:t>per Internet</a:t>
            </a:r>
            <a:endParaRPr sz="1500">
              <a:solidFill>
                <a:srgbClr val="001CE0"/>
              </a:solidFill>
              <a:latin typeface="Helvetica Neue"/>
              <a:ea typeface="Helvetica Neue"/>
              <a:cs typeface="Helvetica Neue"/>
              <a:sym typeface="Helvetica Neue"/>
            </a:endParaRPr>
          </a:p>
        </p:txBody>
      </p:sp>
      <p:sp>
        <p:nvSpPr>
          <p:cNvPr id="255" name="Google Shape;25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56" name="Google Shape;256;p36"/>
          <p:cNvPicPr preferRelativeResize="0"/>
          <p:nvPr/>
        </p:nvPicPr>
        <p:blipFill>
          <a:blip r:embed="rId3">
            <a:alphaModFix/>
          </a:blip>
          <a:stretch>
            <a:fillRect/>
          </a:stretch>
        </p:blipFill>
        <p:spPr>
          <a:xfrm>
            <a:off x="4350275" y="1060075"/>
            <a:ext cx="4670877" cy="3205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60" name="Shape 260"/>
        <p:cNvGrpSpPr/>
        <p:nvPr/>
      </p:nvGrpSpPr>
      <p:grpSpPr>
        <a:xfrm>
          <a:off x="0" y="0"/>
          <a:ext cx="0" cy="0"/>
          <a:chOff x="0" y="0"/>
          <a:chExt cx="0" cy="0"/>
        </a:xfrm>
      </p:grpSpPr>
      <p:sp>
        <p:nvSpPr>
          <p:cNvPr id="261" name="Google Shape;261;p37"/>
          <p:cNvSpPr txBox="1"/>
          <p:nvPr/>
        </p:nvSpPr>
        <p:spPr>
          <a:xfrm>
            <a:off x="292131" y="26960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Sidechains</a:t>
            </a:r>
            <a:endParaRPr b="1" sz="3500">
              <a:solidFill>
                <a:srgbClr val="001CE0"/>
              </a:solidFill>
              <a:latin typeface="Helvetica Neue"/>
              <a:ea typeface="Helvetica Neue"/>
              <a:cs typeface="Helvetica Neue"/>
              <a:sym typeface="Helvetica Neue"/>
            </a:endParaRPr>
          </a:p>
        </p:txBody>
      </p:sp>
      <p:sp>
        <p:nvSpPr>
          <p:cNvPr id="262" name="Google Shape;262;p37"/>
          <p:cNvSpPr txBox="1"/>
          <p:nvPr/>
        </p:nvSpPr>
        <p:spPr>
          <a:xfrm>
            <a:off x="348100" y="992900"/>
            <a:ext cx="35478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Rete separata ancorata alla blockchain principale attraverso un meccanismo </a:t>
            </a:r>
            <a:r>
              <a:rPr b="1" lang="ru" sz="1500">
                <a:solidFill>
                  <a:srgbClr val="001CE0"/>
                </a:solidFill>
                <a:latin typeface="Helvetica Neue"/>
                <a:ea typeface="Helvetica Neue"/>
                <a:cs typeface="Helvetica Neue"/>
                <a:sym typeface="Helvetica Neue"/>
              </a:rPr>
              <a:t>2-way-peg</a:t>
            </a:r>
            <a:r>
              <a:rPr lang="ru" sz="1500">
                <a:solidFill>
                  <a:srgbClr val="001CE0"/>
                </a:solidFill>
                <a:latin typeface="Helvetica Neue"/>
                <a:ea typeface="Helvetica Neue"/>
                <a:cs typeface="Helvetica Neue"/>
                <a:sym typeface="Helvetica Neue"/>
              </a:rPr>
              <a:t>.</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I nodi della rete possono essere decentralizzati o governati da una federazione. Aumenta la scalabilità e funzionalità</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Le più famose sono Liquid Network (Blockstream) e RootStock</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  </a:t>
            </a:r>
            <a:endParaRPr sz="1500">
              <a:solidFill>
                <a:srgbClr val="001CE0"/>
              </a:solidFill>
              <a:latin typeface="Helvetica Neue"/>
              <a:ea typeface="Helvetica Neue"/>
              <a:cs typeface="Helvetica Neue"/>
              <a:sym typeface="Helvetica Neue"/>
            </a:endParaRPr>
          </a:p>
        </p:txBody>
      </p:sp>
      <p:sp>
        <p:nvSpPr>
          <p:cNvPr id="263" name="Google Shape;26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264" name="Google Shape;264;p37"/>
          <p:cNvSpPr txBox="1"/>
          <p:nvPr/>
        </p:nvSpPr>
        <p:spPr>
          <a:xfrm>
            <a:off x="4254175" y="977438"/>
            <a:ext cx="4095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a:solidFill>
                  <a:srgbClr val="001CE0"/>
                </a:solidFill>
                <a:latin typeface="Helvetica Neue"/>
                <a:ea typeface="Helvetica Neue"/>
                <a:cs typeface="Helvetica Neue"/>
                <a:sym typeface="Helvetica Neue"/>
              </a:rPr>
              <a:t>Vantaggi: </a:t>
            </a:r>
            <a:endParaRPr b="1">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b="1" lang="ru">
                <a:solidFill>
                  <a:srgbClr val="001CE0"/>
                </a:solidFill>
                <a:latin typeface="Helvetica Neue"/>
                <a:ea typeface="Helvetica Neue"/>
                <a:cs typeface="Helvetica Neue"/>
                <a:sym typeface="Helvetica Neue"/>
              </a:rPr>
              <a:t>Scalabilità</a:t>
            </a:r>
            <a:r>
              <a:rPr lang="ru">
                <a:solidFill>
                  <a:srgbClr val="001CE0"/>
                </a:solidFill>
                <a:latin typeface="Helvetica Neue"/>
                <a:ea typeface="Helvetica Neue"/>
                <a:cs typeface="Helvetica Neue"/>
                <a:sym typeface="Helvetica Neue"/>
              </a:rPr>
              <a:t>: Transazione + veloci, - costo</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b="1" lang="ru">
                <a:solidFill>
                  <a:srgbClr val="001CE0"/>
                </a:solidFill>
                <a:latin typeface="Helvetica Neue"/>
                <a:ea typeface="Helvetica Neue"/>
                <a:cs typeface="Helvetica Neue"/>
                <a:sym typeface="Helvetica Neue"/>
              </a:rPr>
              <a:t>Privacy</a:t>
            </a:r>
            <a:r>
              <a:rPr lang="ru">
                <a:solidFill>
                  <a:srgbClr val="001CE0"/>
                </a:solidFill>
                <a:latin typeface="Helvetica Neue"/>
                <a:ea typeface="Helvetica Neue"/>
                <a:cs typeface="Helvetica Neue"/>
                <a:sym typeface="Helvetica Neue"/>
              </a:rPr>
              <a:t>: Crittografia avanzata aumenta la privacy delle transazioni </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b="1" lang="ru">
                <a:solidFill>
                  <a:srgbClr val="001CE0"/>
                </a:solidFill>
                <a:latin typeface="Helvetica Neue"/>
                <a:ea typeface="Helvetica Neue"/>
                <a:cs typeface="Helvetica Neue"/>
                <a:sym typeface="Helvetica Neue"/>
              </a:rPr>
              <a:t>Smart</a:t>
            </a:r>
            <a:r>
              <a:rPr lang="ru">
                <a:solidFill>
                  <a:srgbClr val="001CE0"/>
                </a:solidFill>
                <a:latin typeface="Helvetica Neue"/>
                <a:ea typeface="Helvetica Neue"/>
                <a:cs typeface="Helvetica Neue"/>
                <a:sym typeface="Helvetica Neue"/>
              </a:rPr>
              <a:t> </a:t>
            </a:r>
            <a:r>
              <a:rPr b="1" lang="ru">
                <a:solidFill>
                  <a:srgbClr val="001CE0"/>
                </a:solidFill>
                <a:latin typeface="Helvetica Neue"/>
                <a:ea typeface="Helvetica Neue"/>
                <a:cs typeface="Helvetica Neue"/>
                <a:sym typeface="Helvetica Neue"/>
              </a:rPr>
              <a:t>Contract</a:t>
            </a:r>
            <a:r>
              <a:rPr lang="ru">
                <a:solidFill>
                  <a:srgbClr val="001CE0"/>
                </a:solidFill>
                <a:latin typeface="Helvetica Neue"/>
                <a:ea typeface="Helvetica Neue"/>
                <a:cs typeface="Helvetica Neue"/>
                <a:sym typeface="Helvetica Neue"/>
              </a:rPr>
              <a:t>: Possibili transazioni e operazioni più complesse</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a:solidFill>
                  <a:srgbClr val="001CE0"/>
                </a:solidFill>
                <a:latin typeface="Helvetica Neue"/>
                <a:ea typeface="Helvetica Neue"/>
                <a:cs typeface="Helvetica Neue"/>
                <a:sym typeface="Helvetica Neue"/>
              </a:rPr>
              <a:t>Svantaggi: </a:t>
            </a:r>
            <a:endParaRPr b="1">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b="1" lang="ru">
                <a:solidFill>
                  <a:srgbClr val="001CE0"/>
                </a:solidFill>
                <a:latin typeface="Helvetica Neue"/>
                <a:ea typeface="Helvetica Neue"/>
                <a:cs typeface="Helvetica Neue"/>
                <a:sym typeface="Helvetica Neue"/>
              </a:rPr>
              <a:t>Centralizzazione</a:t>
            </a:r>
            <a:r>
              <a:rPr lang="ru">
                <a:solidFill>
                  <a:srgbClr val="001CE0"/>
                </a:solidFill>
                <a:latin typeface="Helvetica Neue"/>
                <a:ea typeface="Helvetica Neue"/>
                <a:cs typeface="Helvetica Neue"/>
                <a:sym typeface="Helvetica Neue"/>
              </a:rPr>
              <a:t>: maggior rischio di censura</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b="1" lang="ru">
                <a:solidFill>
                  <a:srgbClr val="001CE0"/>
                </a:solidFill>
                <a:latin typeface="Helvetica Neue"/>
                <a:ea typeface="Helvetica Neue"/>
                <a:cs typeface="Helvetica Neue"/>
                <a:sym typeface="Helvetica Neue"/>
              </a:rPr>
              <a:t>Sicurezza</a:t>
            </a:r>
            <a:r>
              <a:rPr lang="ru">
                <a:solidFill>
                  <a:srgbClr val="001CE0"/>
                </a:solidFill>
                <a:latin typeface="Helvetica Neue"/>
                <a:ea typeface="Helvetica Neue"/>
                <a:cs typeface="Helvetica Neue"/>
                <a:sym typeface="Helvetica Neue"/>
              </a:rPr>
              <a:t>: Minore rispetto a Bitcoin, rischio maggiore di attacchi</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  </a:t>
            </a:r>
            <a:endParaRPr>
              <a:solidFill>
                <a:srgbClr val="001CE0"/>
              </a:solidFill>
              <a:latin typeface="Helvetica Neue"/>
              <a:ea typeface="Helvetica Neue"/>
              <a:cs typeface="Helvetica Neue"/>
              <a:sym typeface="Helvetica Neue"/>
            </a:endParaRPr>
          </a:p>
        </p:txBody>
      </p:sp>
      <p:pic>
        <p:nvPicPr>
          <p:cNvPr id="265" name="Google Shape;265;p37"/>
          <p:cNvPicPr preferRelativeResize="0"/>
          <p:nvPr/>
        </p:nvPicPr>
        <p:blipFill>
          <a:blip r:embed="rId3">
            <a:alphaModFix/>
          </a:blip>
          <a:stretch>
            <a:fillRect/>
          </a:stretch>
        </p:blipFill>
        <p:spPr>
          <a:xfrm>
            <a:off x="498800" y="3542500"/>
            <a:ext cx="3246400" cy="1514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69" name="Shape 269"/>
        <p:cNvGrpSpPr/>
        <p:nvPr/>
      </p:nvGrpSpPr>
      <p:grpSpPr>
        <a:xfrm>
          <a:off x="0" y="0"/>
          <a:ext cx="0" cy="0"/>
          <a:chOff x="0" y="0"/>
          <a:chExt cx="0" cy="0"/>
        </a:xfrm>
      </p:grpSpPr>
      <p:sp>
        <p:nvSpPr>
          <p:cNvPr id="270" name="Google Shape;270;p38"/>
          <p:cNvSpPr txBox="1"/>
          <p:nvPr/>
        </p:nvSpPr>
        <p:spPr>
          <a:xfrm>
            <a:off x="215931" y="19340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Federazioni - Fedimint</a:t>
            </a:r>
            <a:endParaRPr b="1" sz="3500">
              <a:solidFill>
                <a:srgbClr val="001CE0"/>
              </a:solidFill>
              <a:latin typeface="Helvetica Neue"/>
              <a:ea typeface="Helvetica Neue"/>
              <a:cs typeface="Helvetica Neue"/>
              <a:sym typeface="Helvetica Neue"/>
            </a:endParaRPr>
          </a:p>
        </p:txBody>
      </p:sp>
      <p:sp>
        <p:nvSpPr>
          <p:cNvPr id="271" name="Google Shape;271;p38"/>
          <p:cNvSpPr txBox="1"/>
          <p:nvPr/>
        </p:nvSpPr>
        <p:spPr>
          <a:xfrm>
            <a:off x="303150" y="916700"/>
            <a:ext cx="43770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1500">
                <a:solidFill>
                  <a:srgbClr val="001CE0"/>
                </a:solidFill>
                <a:latin typeface="Helvetica Neue"/>
                <a:ea typeface="Helvetica Neue"/>
                <a:cs typeface="Helvetica Neue"/>
                <a:sym typeface="Helvetica Neue"/>
              </a:rPr>
              <a:t>Sistemi basati su</a:t>
            </a:r>
            <a:r>
              <a:rPr lang="ru" sz="1500">
                <a:solidFill>
                  <a:srgbClr val="001CE0"/>
                </a:solidFill>
                <a:latin typeface="Helvetica Neue"/>
                <a:ea typeface="Helvetica Neue"/>
                <a:cs typeface="Helvetica Neue"/>
                <a:sym typeface="Helvetica Neue"/>
              </a:rPr>
              <a:t> </a:t>
            </a:r>
            <a:r>
              <a:rPr b="1" lang="ru" sz="1500">
                <a:solidFill>
                  <a:srgbClr val="001CE0"/>
                </a:solidFill>
                <a:latin typeface="Helvetica Neue"/>
                <a:ea typeface="Helvetica Neue"/>
                <a:cs typeface="Helvetica Neue"/>
                <a:sym typeface="Helvetica Neue"/>
              </a:rPr>
              <a:t>e-cash </a:t>
            </a:r>
            <a:r>
              <a:rPr lang="ru" sz="1500">
                <a:solidFill>
                  <a:srgbClr val="001CE0"/>
                </a:solidFill>
                <a:latin typeface="Helvetica Neue"/>
                <a:ea typeface="Helvetica Neue"/>
                <a:cs typeface="Helvetica Neue"/>
                <a:sym typeface="Helvetica Neue"/>
              </a:rPr>
              <a:t>(D. Chaum 1982) permettono la creazione di token basati 1:1 su bitcoin grazie ad una “</a:t>
            </a:r>
            <a:r>
              <a:rPr b="1" lang="ru" sz="1500">
                <a:solidFill>
                  <a:srgbClr val="001CE0"/>
                </a:solidFill>
                <a:latin typeface="Helvetica Neue"/>
                <a:ea typeface="Helvetica Neue"/>
                <a:cs typeface="Helvetica Neue"/>
                <a:sym typeface="Helvetica Neue"/>
              </a:rPr>
              <a:t>mint” </a:t>
            </a:r>
            <a:r>
              <a:rPr lang="ru" sz="1500">
                <a:solidFill>
                  <a:srgbClr val="001CE0"/>
                </a:solidFill>
                <a:latin typeface="Helvetica Neue"/>
                <a:ea typeface="Helvetica Neue"/>
                <a:cs typeface="Helvetica Neue"/>
                <a:sym typeface="Helvetica Neue"/>
              </a:rPr>
              <a:t>e convertibili in qualsiasi momento.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ru" sz="1500">
                <a:solidFill>
                  <a:srgbClr val="001CE0"/>
                </a:solidFill>
                <a:latin typeface="Helvetica Neue"/>
                <a:ea typeface="Helvetica Neue"/>
                <a:cs typeface="Helvetica Neue"/>
                <a:sym typeface="Helvetica Neue"/>
              </a:rPr>
              <a:t>È possibile creare </a:t>
            </a:r>
            <a:r>
              <a:rPr b="1" lang="ru" sz="1500">
                <a:solidFill>
                  <a:srgbClr val="001CE0"/>
                </a:solidFill>
                <a:latin typeface="Helvetica Neue"/>
                <a:ea typeface="Helvetica Neue"/>
                <a:cs typeface="Helvetica Neue"/>
                <a:sym typeface="Helvetica Neue"/>
              </a:rPr>
              <a:t>federazioni </a:t>
            </a:r>
            <a:r>
              <a:rPr lang="ru" sz="1500">
                <a:solidFill>
                  <a:srgbClr val="001CE0"/>
                </a:solidFill>
                <a:latin typeface="Helvetica Neue"/>
                <a:ea typeface="Helvetica Neue"/>
                <a:cs typeface="Helvetica Neue"/>
                <a:sym typeface="Helvetica Neue"/>
              </a:rPr>
              <a:t>per decentralizzare il sistema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ru" sz="1500">
                <a:solidFill>
                  <a:srgbClr val="001CE0"/>
                </a:solidFill>
                <a:latin typeface="Helvetica Neue"/>
                <a:ea typeface="Helvetica Neue"/>
                <a:cs typeface="Helvetica Neue"/>
                <a:sym typeface="Helvetica Neue"/>
              </a:rPr>
              <a:t>Fedimint è un protocollo open-source che permette mini-federazioni fondandosi sull’idea di “seconda parte fidata” ad esempio </a:t>
            </a:r>
            <a:r>
              <a:rPr b="1" lang="ru" sz="1500">
                <a:solidFill>
                  <a:srgbClr val="001CE0"/>
                </a:solidFill>
                <a:latin typeface="Helvetica Neue"/>
                <a:ea typeface="Helvetica Neue"/>
                <a:cs typeface="Helvetica Neue"/>
                <a:sym typeface="Helvetica Neue"/>
              </a:rPr>
              <a:t>amici</a:t>
            </a:r>
            <a:r>
              <a:rPr lang="ru" sz="1500">
                <a:solidFill>
                  <a:srgbClr val="001CE0"/>
                </a:solidFill>
                <a:latin typeface="Helvetica Neue"/>
                <a:ea typeface="Helvetica Neue"/>
                <a:cs typeface="Helvetica Neue"/>
                <a:sym typeface="Helvetica Neue"/>
              </a:rPr>
              <a:t> o </a:t>
            </a:r>
            <a:r>
              <a:rPr b="1" lang="ru" sz="1500">
                <a:solidFill>
                  <a:srgbClr val="001CE0"/>
                </a:solidFill>
                <a:latin typeface="Helvetica Neue"/>
                <a:ea typeface="Helvetica Neue"/>
                <a:cs typeface="Helvetica Neue"/>
                <a:sym typeface="Helvetica Neue"/>
              </a:rPr>
              <a:t>parenti</a:t>
            </a:r>
            <a:r>
              <a:rPr lang="ru" sz="1500">
                <a:solidFill>
                  <a:srgbClr val="001CE0"/>
                </a:solidFill>
                <a:latin typeface="Helvetica Neue"/>
                <a:ea typeface="Helvetica Neue"/>
                <a:cs typeface="Helvetica Neue"/>
                <a:sym typeface="Helvetica Neue"/>
              </a:rPr>
              <a:t>.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ru" sz="1500">
                <a:solidFill>
                  <a:srgbClr val="001CE0"/>
                </a:solidFill>
                <a:latin typeface="Helvetica Neue"/>
                <a:ea typeface="Helvetica Neue"/>
                <a:cs typeface="Helvetica Neue"/>
                <a:sym typeface="Helvetica Neue"/>
              </a:rPr>
              <a:t>Soluzione </a:t>
            </a:r>
            <a:r>
              <a:rPr b="1" lang="ru" sz="1500">
                <a:solidFill>
                  <a:srgbClr val="001CE0"/>
                </a:solidFill>
                <a:latin typeface="Helvetica Neue"/>
                <a:ea typeface="Helvetica Neue"/>
                <a:cs typeface="Helvetica Neue"/>
                <a:sym typeface="Helvetica Neue"/>
              </a:rPr>
              <a:t>compromesso</a:t>
            </a:r>
            <a:r>
              <a:rPr lang="ru" sz="1500">
                <a:solidFill>
                  <a:srgbClr val="001CE0"/>
                </a:solidFill>
                <a:latin typeface="Helvetica Neue"/>
                <a:ea typeface="Helvetica Neue"/>
                <a:cs typeface="Helvetica Neue"/>
                <a:sym typeface="Helvetica Neue"/>
              </a:rPr>
              <a:t> rispetto alla self-custody totale, utile </a:t>
            </a:r>
            <a:r>
              <a:rPr b="1" lang="ru" sz="1500">
                <a:solidFill>
                  <a:srgbClr val="001CE0"/>
                </a:solidFill>
                <a:latin typeface="Helvetica Neue"/>
                <a:ea typeface="Helvetica Neue"/>
                <a:cs typeface="Helvetica Neue"/>
                <a:sym typeface="Helvetica Neue"/>
              </a:rPr>
              <a:t>per utenti inesperti </a:t>
            </a:r>
            <a:r>
              <a:rPr lang="ru" sz="1500">
                <a:solidFill>
                  <a:srgbClr val="001CE0"/>
                </a:solidFill>
                <a:latin typeface="Helvetica Neue"/>
                <a:ea typeface="Helvetica Neue"/>
                <a:cs typeface="Helvetica Neue"/>
                <a:sym typeface="Helvetica Neue"/>
              </a:rPr>
              <a:t>o </a:t>
            </a:r>
            <a:r>
              <a:rPr b="1" lang="ru" sz="1500">
                <a:solidFill>
                  <a:srgbClr val="001CE0"/>
                </a:solidFill>
                <a:latin typeface="Helvetica Neue"/>
                <a:ea typeface="Helvetica Neue"/>
                <a:cs typeface="Helvetica Neue"/>
                <a:sym typeface="Helvetica Neue"/>
              </a:rPr>
              <a:t>non disposti ad assumersi rischi di custodia</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p:txBody>
      </p:sp>
      <p:sp>
        <p:nvSpPr>
          <p:cNvPr id="272" name="Google Shape;27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73" name="Google Shape;273;p38"/>
          <p:cNvPicPr preferRelativeResize="0"/>
          <p:nvPr/>
        </p:nvPicPr>
        <p:blipFill>
          <a:blip r:embed="rId3">
            <a:alphaModFix/>
          </a:blip>
          <a:stretch>
            <a:fillRect/>
          </a:stretch>
        </p:blipFill>
        <p:spPr>
          <a:xfrm>
            <a:off x="5263600" y="1130825"/>
            <a:ext cx="3154001" cy="315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77" name="Shape 277"/>
        <p:cNvGrpSpPr/>
        <p:nvPr/>
      </p:nvGrpSpPr>
      <p:grpSpPr>
        <a:xfrm>
          <a:off x="0" y="0"/>
          <a:ext cx="0" cy="0"/>
          <a:chOff x="0" y="0"/>
          <a:chExt cx="0" cy="0"/>
        </a:xfrm>
      </p:grpSpPr>
      <p:sp>
        <p:nvSpPr>
          <p:cNvPr id="278" name="Google Shape;278;p39"/>
          <p:cNvSpPr txBox="1"/>
          <p:nvPr/>
        </p:nvSpPr>
        <p:spPr>
          <a:xfrm>
            <a:off x="292131" y="26960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RGB </a:t>
            </a:r>
            <a:endParaRPr b="1" sz="3500">
              <a:solidFill>
                <a:srgbClr val="001CE0"/>
              </a:solidFill>
              <a:latin typeface="Helvetica Neue"/>
              <a:ea typeface="Helvetica Neue"/>
              <a:cs typeface="Helvetica Neue"/>
              <a:sym typeface="Helvetica Neue"/>
            </a:endParaRPr>
          </a:p>
        </p:txBody>
      </p:sp>
      <p:sp>
        <p:nvSpPr>
          <p:cNvPr id="279" name="Google Shape;279;p39"/>
          <p:cNvSpPr txBox="1"/>
          <p:nvPr/>
        </p:nvSpPr>
        <p:spPr>
          <a:xfrm>
            <a:off x="415900" y="1195625"/>
            <a:ext cx="32526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1500">
                <a:solidFill>
                  <a:srgbClr val="001CE0"/>
                </a:solidFill>
                <a:latin typeface="Helvetica Neue"/>
                <a:ea typeface="Helvetica Neue"/>
                <a:cs typeface="Helvetica Neue"/>
                <a:sym typeface="Helvetica Neue"/>
              </a:rPr>
              <a:t>Protocollo per </a:t>
            </a:r>
            <a:r>
              <a:rPr b="1" lang="ru" sz="1500">
                <a:solidFill>
                  <a:srgbClr val="001CE0"/>
                </a:solidFill>
                <a:latin typeface="Helvetica Neue"/>
                <a:ea typeface="Helvetica Neue"/>
                <a:cs typeface="Helvetica Neue"/>
                <a:sym typeface="Helvetica Neue"/>
              </a:rPr>
              <a:t>emettere e trasferire asset e token </a:t>
            </a:r>
            <a:r>
              <a:rPr lang="ru" sz="1500">
                <a:solidFill>
                  <a:srgbClr val="001CE0"/>
                </a:solidFill>
                <a:latin typeface="Helvetica Neue"/>
                <a:ea typeface="Helvetica Neue"/>
                <a:cs typeface="Helvetica Neue"/>
                <a:sym typeface="Helvetica Neue"/>
              </a:rPr>
              <a:t>attraverso l’uso di smart contract off-chain programmabili.</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V</a:t>
            </a:r>
            <a:r>
              <a:rPr b="1" lang="ru" sz="1500">
                <a:solidFill>
                  <a:srgbClr val="001CE0"/>
                </a:solidFill>
                <a:latin typeface="Helvetica Neue"/>
                <a:ea typeface="Helvetica Neue"/>
                <a:cs typeface="Helvetica Neue"/>
                <a:sym typeface="Helvetica Neue"/>
              </a:rPr>
              <a:t>alidazione lato client </a:t>
            </a:r>
            <a:r>
              <a:rPr lang="ru" sz="1500">
                <a:solidFill>
                  <a:srgbClr val="001CE0"/>
                </a:solidFill>
                <a:latin typeface="Helvetica Neue"/>
                <a:ea typeface="Helvetica Neue"/>
                <a:cs typeface="Helvetica Neue"/>
                <a:sym typeface="Helvetica Neue"/>
              </a:rPr>
              <a:t>mantiene tutti i dati relativi alle transazioni RGB fuori dalla blockchain.</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ru" sz="1500">
                <a:solidFill>
                  <a:srgbClr val="001CE0"/>
                </a:solidFill>
                <a:latin typeface="Helvetica Neue"/>
                <a:ea typeface="Helvetica Neue"/>
                <a:cs typeface="Helvetica Neue"/>
                <a:sym typeface="Helvetica Neue"/>
              </a:rPr>
              <a:t>Blockchain di Bitcoin usata solo come layer di </a:t>
            </a:r>
            <a:r>
              <a:rPr b="1" lang="ru" sz="1500">
                <a:solidFill>
                  <a:srgbClr val="001CE0"/>
                </a:solidFill>
                <a:latin typeface="Helvetica Neue"/>
                <a:ea typeface="Helvetica Neue"/>
                <a:cs typeface="Helvetica Neue"/>
                <a:sym typeface="Helvetica Neue"/>
              </a:rPr>
              <a:t>commitment</a:t>
            </a:r>
            <a:r>
              <a:rPr lang="ru" sz="1500">
                <a:solidFill>
                  <a:srgbClr val="001CE0"/>
                </a:solidFill>
                <a:latin typeface="Helvetica Neue"/>
                <a:ea typeface="Helvetica Neue"/>
                <a:cs typeface="Helvetica Neue"/>
                <a:sym typeface="Helvetica Neue"/>
              </a:rPr>
              <a:t>, permette di ottenere </a:t>
            </a:r>
            <a:r>
              <a:rPr b="1" lang="ru" sz="1500">
                <a:solidFill>
                  <a:srgbClr val="001CE0"/>
                </a:solidFill>
                <a:latin typeface="Helvetica Neue"/>
                <a:ea typeface="Helvetica Neue"/>
                <a:cs typeface="Helvetica Neue"/>
                <a:sym typeface="Helvetica Neue"/>
              </a:rPr>
              <a:t>maggiore scalabilità, migliore privacy e più flessibilità.</a:t>
            </a:r>
            <a:endParaRPr b="1" sz="1500">
              <a:solidFill>
                <a:srgbClr val="001CE0"/>
              </a:solidFill>
              <a:latin typeface="Helvetica Neue"/>
              <a:ea typeface="Helvetica Neue"/>
              <a:cs typeface="Helvetica Neue"/>
              <a:sym typeface="Helvetica Neue"/>
            </a:endParaRPr>
          </a:p>
        </p:txBody>
      </p:sp>
      <p:sp>
        <p:nvSpPr>
          <p:cNvPr id="280" name="Google Shape;280;p39"/>
          <p:cNvSpPr txBox="1"/>
          <p:nvPr/>
        </p:nvSpPr>
        <p:spPr>
          <a:xfrm>
            <a:off x="3997950" y="4612625"/>
            <a:ext cx="1148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rgb.info/it</a:t>
            </a:r>
            <a:endParaRPr b="1" sz="1500">
              <a:solidFill>
                <a:srgbClr val="001CE0"/>
              </a:solidFill>
              <a:latin typeface="Helvetica Neue"/>
              <a:ea typeface="Helvetica Neue"/>
              <a:cs typeface="Helvetica Neue"/>
              <a:sym typeface="Helvetica Neue"/>
            </a:endParaRPr>
          </a:p>
        </p:txBody>
      </p:sp>
      <p:pic>
        <p:nvPicPr>
          <p:cNvPr id="281" name="Google Shape;281;p39"/>
          <p:cNvPicPr preferRelativeResize="0"/>
          <p:nvPr/>
        </p:nvPicPr>
        <p:blipFill>
          <a:blip r:embed="rId3">
            <a:alphaModFix/>
          </a:blip>
          <a:stretch>
            <a:fillRect/>
          </a:stretch>
        </p:blipFill>
        <p:spPr>
          <a:xfrm>
            <a:off x="3603325" y="1551173"/>
            <a:ext cx="5336299" cy="2503176"/>
          </a:xfrm>
          <a:prstGeom prst="rect">
            <a:avLst/>
          </a:prstGeom>
          <a:noFill/>
          <a:ln>
            <a:noFill/>
          </a:ln>
        </p:spPr>
      </p:pic>
      <p:sp>
        <p:nvSpPr>
          <p:cNvPr id="282" name="Google Shape;28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CE0"/>
        </a:solidFill>
      </p:bgPr>
    </p:bg>
    <p:spTree>
      <p:nvGrpSpPr>
        <p:cNvPr id="286" name="Shape 286"/>
        <p:cNvGrpSpPr/>
        <p:nvPr/>
      </p:nvGrpSpPr>
      <p:grpSpPr>
        <a:xfrm>
          <a:off x="0" y="0"/>
          <a:ext cx="0" cy="0"/>
          <a:chOff x="0" y="0"/>
          <a:chExt cx="0" cy="0"/>
        </a:xfrm>
      </p:grpSpPr>
      <p:sp>
        <p:nvSpPr>
          <p:cNvPr id="287" name="Google Shape;287;p40"/>
          <p:cNvSpPr txBox="1"/>
          <p:nvPr/>
        </p:nvSpPr>
        <p:spPr>
          <a:xfrm>
            <a:off x="3638849" y="1248000"/>
            <a:ext cx="49554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8000">
                <a:solidFill>
                  <a:schemeClr val="lt1"/>
                </a:solidFill>
                <a:latin typeface="Helvetica Neue"/>
                <a:ea typeface="Helvetica Neue"/>
                <a:cs typeface="Helvetica Neue"/>
                <a:sym typeface="Helvetica Neue"/>
              </a:rPr>
              <a:t>Lightning</a:t>
            </a:r>
            <a:endParaRPr b="1" sz="80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b="1" lang="ru" sz="8000">
                <a:solidFill>
                  <a:schemeClr val="lt1"/>
                </a:solidFill>
                <a:latin typeface="Helvetica Neue"/>
                <a:ea typeface="Helvetica Neue"/>
                <a:cs typeface="Helvetica Neue"/>
                <a:sym typeface="Helvetica Neue"/>
              </a:rPr>
              <a:t>Network</a:t>
            </a:r>
            <a:endParaRPr b="1" sz="8000">
              <a:solidFill>
                <a:schemeClr val="lt1"/>
              </a:solidFill>
              <a:latin typeface="Helvetica Neue"/>
              <a:ea typeface="Helvetica Neue"/>
              <a:cs typeface="Helvetica Neue"/>
              <a:sym typeface="Helvetica Neue"/>
            </a:endParaRPr>
          </a:p>
        </p:txBody>
      </p:sp>
      <p:sp>
        <p:nvSpPr>
          <p:cNvPr id="288" name="Google Shape;28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89" name="Google Shape;289;p40"/>
          <p:cNvPicPr preferRelativeResize="0"/>
          <p:nvPr/>
        </p:nvPicPr>
        <p:blipFill>
          <a:blip r:embed="rId3">
            <a:alphaModFix/>
          </a:blip>
          <a:stretch>
            <a:fillRect/>
          </a:stretch>
        </p:blipFill>
        <p:spPr>
          <a:xfrm>
            <a:off x="984000" y="1283687"/>
            <a:ext cx="1634375" cy="2576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93" name="Shape 293"/>
        <p:cNvGrpSpPr/>
        <p:nvPr/>
      </p:nvGrpSpPr>
      <p:grpSpPr>
        <a:xfrm>
          <a:off x="0" y="0"/>
          <a:ext cx="0" cy="0"/>
          <a:chOff x="0" y="0"/>
          <a:chExt cx="0" cy="0"/>
        </a:xfrm>
      </p:grpSpPr>
      <p:sp>
        <p:nvSpPr>
          <p:cNvPr id="294" name="Google Shape;294;p41"/>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Cos’è Lightning</a:t>
            </a:r>
            <a:endParaRPr b="1" sz="3500">
              <a:solidFill>
                <a:srgbClr val="001CE0"/>
              </a:solidFill>
              <a:latin typeface="Helvetica Neue"/>
              <a:ea typeface="Helvetica Neue"/>
              <a:cs typeface="Helvetica Neue"/>
              <a:sym typeface="Helvetica Neue"/>
            </a:endParaRPr>
          </a:p>
        </p:txBody>
      </p:sp>
      <p:sp>
        <p:nvSpPr>
          <p:cNvPr id="295" name="Google Shape;295;p41"/>
          <p:cNvSpPr txBox="1"/>
          <p:nvPr/>
        </p:nvSpPr>
        <p:spPr>
          <a:xfrm>
            <a:off x="286175" y="1085725"/>
            <a:ext cx="3502200" cy="39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800">
                <a:solidFill>
                  <a:srgbClr val="001CE0"/>
                </a:solidFill>
                <a:latin typeface="Helvetica Neue"/>
                <a:ea typeface="Helvetica Neue"/>
                <a:cs typeface="Helvetica Neue"/>
                <a:sym typeface="Helvetica Neue"/>
              </a:rPr>
              <a:t>Modo più intelligente di usare Bitcoin </a:t>
            </a:r>
            <a:endParaRPr b="1"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Lightning Network è una </a:t>
            </a:r>
            <a:r>
              <a:rPr b="1" lang="ru">
                <a:solidFill>
                  <a:srgbClr val="001CE0"/>
                </a:solidFill>
                <a:latin typeface="Helvetica Neue"/>
                <a:ea typeface="Helvetica Neue"/>
                <a:cs typeface="Helvetica Neue"/>
                <a:sym typeface="Helvetica Neue"/>
              </a:rPr>
              <a:t>rete di pagamento peer-to-peer</a:t>
            </a:r>
            <a:r>
              <a:rPr lang="ru">
                <a:solidFill>
                  <a:srgbClr val="001CE0"/>
                </a:solidFill>
                <a:latin typeface="Helvetica Neue"/>
                <a:ea typeface="Helvetica Neue"/>
                <a:cs typeface="Helvetica Neue"/>
                <a:sym typeface="Helvetica Neue"/>
              </a:rPr>
              <a:t> che si basa sulla blockchain di Bitcoin</a:t>
            </a:r>
            <a:endParaRPr>
              <a:solidFill>
                <a:srgbClr val="001CE0"/>
              </a:solidFill>
              <a:latin typeface="Helvetica Neue"/>
              <a:ea typeface="Helvetica Neue"/>
              <a:cs typeface="Helvetica Neue"/>
              <a:sym typeface="Helvetica Neue"/>
            </a:endParaRPr>
          </a:p>
          <a:p>
            <a:pPr indent="0" lvl="0" marL="45720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Sfrutta i </a:t>
            </a:r>
            <a:r>
              <a:rPr b="1" lang="ru">
                <a:solidFill>
                  <a:srgbClr val="001CE0"/>
                </a:solidFill>
                <a:latin typeface="Helvetica Neue"/>
                <a:ea typeface="Helvetica Neue"/>
                <a:cs typeface="Helvetica Neue"/>
                <a:sym typeface="Helvetica Neue"/>
              </a:rPr>
              <a:t>canali di pagamento</a:t>
            </a:r>
            <a:r>
              <a:rPr lang="ru">
                <a:solidFill>
                  <a:srgbClr val="001CE0"/>
                </a:solidFill>
                <a:latin typeface="Helvetica Neue"/>
                <a:ea typeface="Helvetica Neue"/>
                <a:cs typeface="Helvetica Neue"/>
                <a:sym typeface="Helvetica Neue"/>
              </a:rPr>
              <a:t> per aumentare la capacità di elaborazione delle transazioni sulla rete</a:t>
            </a:r>
            <a:endParaRPr>
              <a:solidFill>
                <a:srgbClr val="001CE0"/>
              </a:solidFill>
              <a:latin typeface="Helvetica Neue"/>
              <a:ea typeface="Helvetica Neue"/>
              <a:cs typeface="Helvetica Neue"/>
              <a:sym typeface="Helvetica Neue"/>
            </a:endParaRPr>
          </a:p>
          <a:p>
            <a:pPr indent="0" lvl="0" marL="45720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Consente di effettuare </a:t>
            </a:r>
            <a:r>
              <a:rPr b="1" lang="ru">
                <a:solidFill>
                  <a:srgbClr val="001CE0"/>
                </a:solidFill>
                <a:latin typeface="Helvetica Neue"/>
                <a:ea typeface="Helvetica Neue"/>
                <a:cs typeface="Helvetica Neue"/>
                <a:sym typeface="Helvetica Neue"/>
              </a:rPr>
              <a:t>transazioni veloci e a basso costo</a:t>
            </a:r>
            <a:endParaRPr b="1">
              <a:solidFill>
                <a:srgbClr val="001CE0"/>
              </a:solidFill>
              <a:latin typeface="Helvetica Neue"/>
              <a:ea typeface="Helvetica Neue"/>
              <a:cs typeface="Helvetica Neue"/>
              <a:sym typeface="Helvetica Neue"/>
            </a:endParaRPr>
          </a:p>
          <a:p>
            <a:pPr indent="0" lvl="0" marL="457200" rtl="0" algn="l">
              <a:spcBef>
                <a:spcPts val="0"/>
              </a:spcBef>
              <a:spcAft>
                <a:spcPts val="0"/>
              </a:spcAft>
              <a:buNone/>
            </a:pPr>
            <a:r>
              <a:t/>
            </a:r>
            <a:endParaRPr b="1">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Contribuisce alla </a:t>
            </a:r>
            <a:r>
              <a:rPr b="1" lang="ru">
                <a:solidFill>
                  <a:srgbClr val="001CE0"/>
                </a:solidFill>
                <a:latin typeface="Helvetica Neue"/>
                <a:ea typeface="Helvetica Neue"/>
                <a:cs typeface="Helvetica Neue"/>
                <a:sym typeface="Helvetica Neue"/>
              </a:rPr>
              <a:t>scalabilità</a:t>
            </a:r>
            <a:r>
              <a:rPr lang="ru">
                <a:solidFill>
                  <a:srgbClr val="001CE0"/>
                </a:solidFill>
                <a:latin typeface="Helvetica Neue"/>
                <a:ea typeface="Helvetica Neue"/>
                <a:cs typeface="Helvetica Neue"/>
                <a:sym typeface="Helvetica Neue"/>
              </a:rPr>
              <a:t> e alla </a:t>
            </a:r>
            <a:r>
              <a:rPr b="1" lang="ru">
                <a:solidFill>
                  <a:srgbClr val="001CE0"/>
                </a:solidFill>
                <a:latin typeface="Helvetica Neue"/>
                <a:ea typeface="Helvetica Neue"/>
                <a:cs typeface="Helvetica Neue"/>
                <a:sym typeface="Helvetica Neue"/>
              </a:rPr>
              <a:t>privacy</a:t>
            </a:r>
            <a:r>
              <a:rPr lang="ru">
                <a:solidFill>
                  <a:srgbClr val="001CE0"/>
                </a:solidFill>
                <a:latin typeface="Helvetica Neue"/>
                <a:ea typeface="Helvetica Neue"/>
                <a:cs typeface="Helvetica Neue"/>
                <a:sym typeface="Helvetica Neue"/>
              </a:rPr>
              <a:t> di Bitcoin</a:t>
            </a:r>
            <a:endParaRPr>
              <a:solidFill>
                <a:srgbClr val="001CE0"/>
              </a:solidFill>
              <a:latin typeface="Helvetica Neue"/>
              <a:ea typeface="Helvetica Neue"/>
              <a:cs typeface="Helvetica Neue"/>
              <a:sym typeface="Helvetica Neue"/>
            </a:endParaRPr>
          </a:p>
        </p:txBody>
      </p:sp>
      <p:sp>
        <p:nvSpPr>
          <p:cNvPr id="296" name="Google Shape;29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297" name="Google Shape;297;p41"/>
          <p:cNvPicPr preferRelativeResize="0"/>
          <p:nvPr/>
        </p:nvPicPr>
        <p:blipFill rotWithShape="1">
          <a:blip r:embed="rId3">
            <a:alphaModFix/>
          </a:blip>
          <a:srcRect b="13367" l="9769" r="6373" t="3555"/>
          <a:stretch/>
        </p:blipFill>
        <p:spPr>
          <a:xfrm>
            <a:off x="3836250" y="1409688"/>
            <a:ext cx="4962100" cy="2652056"/>
          </a:xfrm>
          <a:prstGeom prst="rect">
            <a:avLst/>
          </a:prstGeom>
          <a:noFill/>
          <a:ln>
            <a:noFill/>
          </a:ln>
        </p:spPr>
      </p:pic>
      <p:sp>
        <p:nvSpPr>
          <p:cNvPr id="298" name="Google Shape;298;p41"/>
          <p:cNvSpPr/>
          <p:nvPr/>
        </p:nvSpPr>
        <p:spPr>
          <a:xfrm>
            <a:off x="5039300" y="3821452"/>
            <a:ext cx="1419300" cy="24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1"/>
          <p:cNvSpPr/>
          <p:nvPr/>
        </p:nvSpPr>
        <p:spPr>
          <a:xfrm>
            <a:off x="5755500" y="1810549"/>
            <a:ext cx="1493700" cy="240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70" name="Shape 70"/>
        <p:cNvGrpSpPr/>
        <p:nvPr/>
      </p:nvGrpSpPr>
      <p:grpSpPr>
        <a:xfrm>
          <a:off x="0" y="0"/>
          <a:ext cx="0" cy="0"/>
          <a:chOff x="0" y="0"/>
          <a:chExt cx="0" cy="0"/>
        </a:xfrm>
      </p:grpSpPr>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72" name="Google Shape;72;p15"/>
          <p:cNvPicPr preferRelativeResize="0"/>
          <p:nvPr/>
        </p:nvPicPr>
        <p:blipFill>
          <a:blip r:embed="rId3">
            <a:alphaModFix/>
          </a:blip>
          <a:stretch>
            <a:fillRect/>
          </a:stretch>
        </p:blipFill>
        <p:spPr>
          <a:xfrm>
            <a:off x="344500" y="274600"/>
            <a:ext cx="8167658" cy="459430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03" name="Shape 303"/>
        <p:cNvGrpSpPr/>
        <p:nvPr/>
      </p:nvGrpSpPr>
      <p:grpSpPr>
        <a:xfrm>
          <a:off x="0" y="0"/>
          <a:ext cx="0" cy="0"/>
          <a:chOff x="0" y="0"/>
          <a:chExt cx="0" cy="0"/>
        </a:xfrm>
      </p:grpSpPr>
      <p:sp>
        <p:nvSpPr>
          <p:cNvPr id="304" name="Google Shape;304;p42"/>
          <p:cNvSpPr txBox="1"/>
          <p:nvPr/>
        </p:nvSpPr>
        <p:spPr>
          <a:xfrm>
            <a:off x="94306" y="106675"/>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Satoshis </a:t>
            </a:r>
            <a:endParaRPr b="1" sz="3500">
              <a:solidFill>
                <a:srgbClr val="001CE0"/>
              </a:solidFill>
              <a:latin typeface="Helvetica Neue"/>
              <a:ea typeface="Helvetica Neue"/>
              <a:cs typeface="Helvetica Neue"/>
              <a:sym typeface="Helvetica Neue"/>
            </a:endParaRPr>
          </a:p>
        </p:txBody>
      </p:sp>
      <p:sp>
        <p:nvSpPr>
          <p:cNvPr id="305" name="Google Shape;305;p42"/>
          <p:cNvSpPr txBox="1"/>
          <p:nvPr/>
        </p:nvSpPr>
        <p:spPr>
          <a:xfrm>
            <a:off x="236850" y="1223450"/>
            <a:ext cx="40473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400">
                <a:solidFill>
                  <a:srgbClr val="001CE0"/>
                </a:solidFill>
                <a:latin typeface="Helvetica Neue"/>
                <a:ea typeface="Helvetica Neue"/>
                <a:cs typeface="Helvetica Neue"/>
                <a:sym typeface="Helvetica Neue"/>
              </a:rPr>
              <a:t>Su Lightning Network si spostano “</a:t>
            </a:r>
            <a:r>
              <a:rPr b="1" lang="ru" sz="2400">
                <a:solidFill>
                  <a:srgbClr val="001CE0"/>
                </a:solidFill>
                <a:latin typeface="Helvetica Neue"/>
                <a:ea typeface="Helvetica Neue"/>
                <a:cs typeface="Helvetica Neue"/>
                <a:sym typeface="Helvetica Neue"/>
              </a:rPr>
              <a:t>satoshi</a:t>
            </a:r>
            <a:r>
              <a:rPr lang="ru" sz="2400">
                <a:solidFill>
                  <a:srgbClr val="001CE0"/>
                </a:solidFill>
                <a:latin typeface="Helvetica Neue"/>
                <a:ea typeface="Helvetica Neue"/>
                <a:cs typeface="Helvetica Neue"/>
                <a:sym typeface="Helvetica Neue"/>
              </a:rPr>
              <a:t>”, chiamati anche </a:t>
            </a:r>
            <a:r>
              <a:rPr b="1" lang="ru" sz="2400">
                <a:solidFill>
                  <a:srgbClr val="001CE0"/>
                </a:solidFill>
                <a:latin typeface="Helvetica Neue"/>
                <a:ea typeface="Helvetica Neue"/>
                <a:cs typeface="Helvetica Neue"/>
                <a:sym typeface="Helvetica Neue"/>
              </a:rPr>
              <a:t>sats</a:t>
            </a:r>
            <a:r>
              <a:rPr lang="ru" sz="2400">
                <a:solidFill>
                  <a:srgbClr val="001CE0"/>
                </a:solidFill>
                <a:latin typeface="Helvetica Neue"/>
                <a:ea typeface="Helvetica Neue"/>
                <a:cs typeface="Helvetica Neue"/>
                <a:sym typeface="Helvetica Neue"/>
              </a:rPr>
              <a:t>.</a:t>
            </a:r>
            <a:endParaRPr sz="24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2400">
                <a:solidFill>
                  <a:srgbClr val="001CE0"/>
                </a:solidFill>
                <a:latin typeface="Helvetica Neue"/>
                <a:ea typeface="Helvetica Neue"/>
                <a:cs typeface="Helvetica Neue"/>
                <a:sym typeface="Helvetica Neue"/>
              </a:rPr>
              <a:t>Sono </a:t>
            </a:r>
            <a:r>
              <a:rPr b="1" lang="ru" sz="2400">
                <a:solidFill>
                  <a:srgbClr val="001CE0"/>
                </a:solidFill>
                <a:latin typeface="Helvetica Neue"/>
                <a:ea typeface="Helvetica Neue"/>
                <a:cs typeface="Helvetica Neue"/>
                <a:sym typeface="Helvetica Neue"/>
              </a:rPr>
              <a:t>frazioni di bitcoin</a:t>
            </a:r>
            <a:endParaRPr b="1" sz="24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p:txBody>
      </p:sp>
      <p:sp>
        <p:nvSpPr>
          <p:cNvPr id="306" name="Google Shape;30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07" name="Google Shape;307;p42"/>
          <p:cNvPicPr preferRelativeResize="0"/>
          <p:nvPr/>
        </p:nvPicPr>
        <p:blipFill rotWithShape="1">
          <a:blip r:embed="rId3">
            <a:alphaModFix/>
          </a:blip>
          <a:srcRect b="17922" l="12984" r="43760" t="18387"/>
          <a:stretch/>
        </p:blipFill>
        <p:spPr>
          <a:xfrm>
            <a:off x="4680000" y="973002"/>
            <a:ext cx="3346227" cy="3523700"/>
          </a:xfrm>
          <a:prstGeom prst="rect">
            <a:avLst/>
          </a:prstGeom>
          <a:noFill/>
          <a:ln>
            <a:noFill/>
          </a:ln>
        </p:spPr>
      </p:pic>
      <p:sp>
        <p:nvSpPr>
          <p:cNvPr id="308" name="Google Shape;308;p42"/>
          <p:cNvSpPr txBox="1"/>
          <p:nvPr/>
        </p:nvSpPr>
        <p:spPr>
          <a:xfrm>
            <a:off x="288025" y="3376775"/>
            <a:ext cx="4047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Conversione:</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1 BTC = 10^8 SAT = 100,000,000 SAT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001CE0"/>
                </a:solidFill>
                <a:latin typeface="Helvetica Neue"/>
                <a:ea typeface="Helvetica Neue"/>
                <a:cs typeface="Helvetica Neue"/>
                <a:sym typeface="Helvetica Neue"/>
              </a:rPr>
              <a:t>1 SAT = 10^-8 BTC = 0.00000001 BTC</a:t>
            </a:r>
            <a:endParaRPr b="1" sz="1500">
              <a:solidFill>
                <a:srgbClr val="001CE0"/>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12" name="Shape 312"/>
        <p:cNvGrpSpPr/>
        <p:nvPr/>
      </p:nvGrpSpPr>
      <p:grpSpPr>
        <a:xfrm>
          <a:off x="0" y="0"/>
          <a:ext cx="0" cy="0"/>
          <a:chOff x="0" y="0"/>
          <a:chExt cx="0" cy="0"/>
        </a:xfrm>
      </p:grpSpPr>
      <p:sp>
        <p:nvSpPr>
          <p:cNvPr id="313" name="Google Shape;313;p43"/>
          <p:cNvSpPr txBox="1"/>
          <p:nvPr/>
        </p:nvSpPr>
        <p:spPr>
          <a:xfrm>
            <a:off x="580025" y="1130825"/>
            <a:ext cx="7359000" cy="3601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Consumatore</a:t>
            </a:r>
            <a:endParaRPr b="1" sz="1800">
              <a:solidFill>
                <a:srgbClr val="001CE0"/>
              </a:solidFill>
              <a:latin typeface="Helvetica Neue"/>
              <a:ea typeface="Helvetica Neue"/>
              <a:cs typeface="Helvetica Neue"/>
              <a:sym typeface="Helvetica Neue"/>
            </a:endParaRPr>
          </a:p>
          <a:p>
            <a:pPr indent="0" lvl="0" marL="457200" rtl="0" algn="l">
              <a:spcBef>
                <a:spcPts val="0"/>
              </a:spcBef>
              <a:spcAft>
                <a:spcPts val="0"/>
              </a:spcAft>
              <a:buNone/>
            </a:pPr>
            <a:r>
              <a:rPr lang="ru" sz="1500">
                <a:solidFill>
                  <a:srgbClr val="001CE0"/>
                </a:solidFill>
                <a:latin typeface="Helvetica Neue"/>
                <a:ea typeface="Helvetica Neue"/>
                <a:cs typeface="Helvetica Neue"/>
                <a:sym typeface="Helvetica Neue"/>
              </a:rPr>
              <a:t>Alice vuole effettuare pagamenti veloci, sicuri, economici e privati per piccoli acquisti al dettaglio come un caffè al bar</a:t>
            </a:r>
            <a:endParaRPr sz="15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Commerciante</a:t>
            </a:r>
            <a:endParaRPr b="1" sz="1800">
              <a:solidFill>
                <a:srgbClr val="001CE0"/>
              </a:solidFill>
              <a:latin typeface="Helvetica Neue"/>
              <a:ea typeface="Helvetica Neue"/>
              <a:cs typeface="Helvetica Neue"/>
              <a:sym typeface="Helvetica Neue"/>
            </a:endParaRPr>
          </a:p>
          <a:p>
            <a:pPr indent="0" lvl="0" marL="457200" rtl="0" algn="l">
              <a:spcBef>
                <a:spcPts val="0"/>
              </a:spcBef>
              <a:spcAft>
                <a:spcPts val="0"/>
              </a:spcAft>
              <a:buNone/>
            </a:pPr>
            <a:r>
              <a:rPr lang="ru" sz="1500">
                <a:solidFill>
                  <a:srgbClr val="001CE0"/>
                </a:solidFill>
                <a:latin typeface="Helvetica Neue"/>
                <a:ea typeface="Helvetica Neue"/>
                <a:cs typeface="Helvetica Neue"/>
                <a:sym typeface="Helvetica Neue"/>
              </a:rPr>
              <a:t>Bob possiede un bar, usa Lightning per accettare pagamenti istantanei e senza commissioni</a:t>
            </a:r>
            <a:endParaRPr sz="15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Attività di servizi software</a:t>
            </a:r>
            <a:endParaRPr b="1" sz="1800">
              <a:solidFill>
                <a:srgbClr val="001CE0"/>
              </a:solidFill>
              <a:latin typeface="Helvetica Neue"/>
              <a:ea typeface="Helvetica Neue"/>
              <a:cs typeface="Helvetica Neue"/>
              <a:sym typeface="Helvetica Neue"/>
            </a:endParaRPr>
          </a:p>
          <a:p>
            <a:pPr indent="0" lvl="0" marL="457200" rtl="0" algn="l">
              <a:spcBef>
                <a:spcPts val="0"/>
              </a:spcBef>
              <a:spcAft>
                <a:spcPts val="0"/>
              </a:spcAft>
              <a:buNone/>
            </a:pPr>
            <a:r>
              <a:rPr lang="ru" sz="1500">
                <a:solidFill>
                  <a:srgbClr val="001CE0"/>
                </a:solidFill>
                <a:latin typeface="Helvetica Neue"/>
                <a:ea typeface="Helvetica Neue"/>
                <a:cs typeface="Helvetica Neue"/>
                <a:sym typeface="Helvetica Neue"/>
              </a:rPr>
              <a:t>Chan vende i propri servizi di AI su internet, ogni richiesta di generare un’immagine con AI avviene tramite micropagamenti di satoshi su Lightning Network</a:t>
            </a:r>
            <a:endParaRPr sz="15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Gamer</a:t>
            </a:r>
            <a:endParaRPr b="1" sz="1800">
              <a:solidFill>
                <a:srgbClr val="001CE0"/>
              </a:solidFill>
              <a:latin typeface="Helvetica Neue"/>
              <a:ea typeface="Helvetica Neue"/>
              <a:cs typeface="Helvetica Neue"/>
              <a:sym typeface="Helvetica Neue"/>
            </a:endParaRPr>
          </a:p>
          <a:p>
            <a:pPr indent="0" lvl="0" marL="457200" rtl="0" algn="l">
              <a:spcBef>
                <a:spcPts val="0"/>
              </a:spcBef>
              <a:spcAft>
                <a:spcPts val="0"/>
              </a:spcAft>
              <a:buNone/>
            </a:pPr>
            <a:r>
              <a:rPr lang="ru" sz="1500">
                <a:solidFill>
                  <a:srgbClr val="001CE0"/>
                </a:solidFill>
                <a:latin typeface="Helvetica Neue"/>
                <a:ea typeface="Helvetica Neue"/>
                <a:cs typeface="Helvetica Neue"/>
                <a:sym typeface="Helvetica Neue"/>
              </a:rPr>
              <a:t>Dina gioca molto ai videogiochi, ma preferisce quelli che hanno una “economia di gioco”, mentre gioca guadagna piccole somme di sats completando missioni o vendendo oggetti virtuali</a:t>
            </a:r>
            <a:endParaRPr sz="1500">
              <a:solidFill>
                <a:srgbClr val="001CE0"/>
              </a:solidFill>
              <a:latin typeface="Helvetica Neue"/>
              <a:ea typeface="Helvetica Neue"/>
              <a:cs typeface="Helvetica Neue"/>
              <a:sym typeface="Helvetica Neue"/>
            </a:endParaRPr>
          </a:p>
        </p:txBody>
      </p:sp>
      <p:sp>
        <p:nvSpPr>
          <p:cNvPr id="314" name="Google Shape;314;p43"/>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Lightning</a:t>
            </a:r>
            <a:r>
              <a:rPr b="1" lang="ru" sz="3500">
                <a:solidFill>
                  <a:srgbClr val="001CE0"/>
                </a:solidFill>
                <a:latin typeface="Helvetica Neue"/>
                <a:ea typeface="Helvetica Neue"/>
                <a:cs typeface="Helvetica Neue"/>
                <a:sym typeface="Helvetica Neue"/>
              </a:rPr>
              <a:t> - </a:t>
            </a:r>
            <a:r>
              <a:rPr b="1" lang="ru" sz="3500">
                <a:solidFill>
                  <a:srgbClr val="001CE0"/>
                </a:solidFill>
                <a:latin typeface="Helvetica Neue"/>
                <a:ea typeface="Helvetica Neue"/>
                <a:cs typeface="Helvetica Neue"/>
                <a:sym typeface="Helvetica Neue"/>
              </a:rPr>
              <a:t>Use Cases </a:t>
            </a:r>
            <a:endParaRPr b="1" sz="3500">
              <a:solidFill>
                <a:srgbClr val="001CE0"/>
              </a:solidFill>
              <a:latin typeface="Helvetica Neue"/>
              <a:ea typeface="Helvetica Neue"/>
              <a:cs typeface="Helvetica Neue"/>
              <a:sym typeface="Helvetica Neue"/>
            </a:endParaRPr>
          </a:p>
        </p:txBody>
      </p:sp>
      <p:sp>
        <p:nvSpPr>
          <p:cNvPr id="315" name="Google Shape;31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19" name="Shape 319"/>
        <p:cNvGrpSpPr/>
        <p:nvPr/>
      </p:nvGrpSpPr>
      <p:grpSpPr>
        <a:xfrm>
          <a:off x="0" y="0"/>
          <a:ext cx="0" cy="0"/>
          <a:chOff x="0" y="0"/>
          <a:chExt cx="0" cy="0"/>
        </a:xfrm>
      </p:grpSpPr>
      <p:sp>
        <p:nvSpPr>
          <p:cNvPr id="320" name="Google Shape;320;p44"/>
          <p:cNvSpPr txBox="1"/>
          <p:nvPr/>
        </p:nvSpPr>
        <p:spPr>
          <a:xfrm>
            <a:off x="94306" y="106675"/>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Storia</a:t>
            </a:r>
            <a:endParaRPr b="1" sz="3500">
              <a:solidFill>
                <a:srgbClr val="001CE0"/>
              </a:solidFill>
              <a:latin typeface="Helvetica Neue"/>
              <a:ea typeface="Helvetica Neue"/>
              <a:cs typeface="Helvetica Neue"/>
              <a:sym typeface="Helvetica Neue"/>
            </a:endParaRPr>
          </a:p>
        </p:txBody>
      </p:sp>
      <p:sp>
        <p:nvSpPr>
          <p:cNvPr id="321" name="Google Shape;321;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22" name="Google Shape;322;p44"/>
          <p:cNvPicPr preferRelativeResize="0"/>
          <p:nvPr/>
        </p:nvPicPr>
        <p:blipFill>
          <a:blip r:embed="rId3">
            <a:alphaModFix/>
          </a:blip>
          <a:stretch>
            <a:fillRect/>
          </a:stretch>
        </p:blipFill>
        <p:spPr>
          <a:xfrm>
            <a:off x="152400" y="1217150"/>
            <a:ext cx="8839201" cy="2877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CE0"/>
        </a:solidFill>
      </p:bgPr>
    </p:bg>
    <p:spTree>
      <p:nvGrpSpPr>
        <p:cNvPr id="326" name="Shape 326"/>
        <p:cNvGrpSpPr/>
        <p:nvPr/>
      </p:nvGrpSpPr>
      <p:grpSpPr>
        <a:xfrm>
          <a:off x="0" y="0"/>
          <a:ext cx="0" cy="0"/>
          <a:chOff x="0" y="0"/>
          <a:chExt cx="0" cy="0"/>
        </a:xfrm>
      </p:grpSpPr>
      <p:sp>
        <p:nvSpPr>
          <p:cNvPr id="327" name="Google Shape;327;p45"/>
          <p:cNvSpPr txBox="1"/>
          <p:nvPr/>
        </p:nvSpPr>
        <p:spPr>
          <a:xfrm>
            <a:off x="678050" y="1371150"/>
            <a:ext cx="6258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7200">
                <a:solidFill>
                  <a:schemeClr val="lt1"/>
                </a:solidFill>
                <a:latin typeface="Helvetica Neue"/>
                <a:ea typeface="Helvetica Neue"/>
                <a:cs typeface="Helvetica Neue"/>
                <a:sym typeface="Helvetica Neue"/>
              </a:rPr>
              <a:t>Come Funziona? </a:t>
            </a:r>
            <a:endParaRPr b="1" sz="7200">
              <a:solidFill>
                <a:schemeClr val="lt1"/>
              </a:solidFill>
              <a:latin typeface="Helvetica Neue"/>
              <a:ea typeface="Helvetica Neue"/>
              <a:cs typeface="Helvetica Neue"/>
              <a:sym typeface="Helvetica Neue"/>
            </a:endParaRPr>
          </a:p>
        </p:txBody>
      </p:sp>
      <p:sp>
        <p:nvSpPr>
          <p:cNvPr id="328" name="Google Shape;328;p45"/>
          <p:cNvSpPr txBox="1"/>
          <p:nvPr/>
        </p:nvSpPr>
        <p:spPr>
          <a:xfrm>
            <a:off x="4628300" y="4591475"/>
            <a:ext cx="4068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500">
                <a:solidFill>
                  <a:srgbClr val="6170E0"/>
                </a:solidFill>
                <a:latin typeface="Helvetica Neue"/>
                <a:ea typeface="Helvetica Neue"/>
                <a:cs typeface="Helvetica Neue"/>
                <a:sym typeface="Helvetica Neue"/>
              </a:rPr>
              <a:t>bitpolito.it</a:t>
            </a:r>
            <a:endParaRPr b="1" sz="2600">
              <a:solidFill>
                <a:srgbClr val="6170E0"/>
              </a:solidFill>
              <a:latin typeface="Helvetica Neue"/>
              <a:ea typeface="Helvetica Neue"/>
              <a:cs typeface="Helvetica Neue"/>
              <a:sym typeface="Helvetica Neue"/>
            </a:endParaRPr>
          </a:p>
        </p:txBody>
      </p:sp>
      <p:sp>
        <p:nvSpPr>
          <p:cNvPr id="329" name="Google Shape;32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30" name="Google Shape;330;p45"/>
          <p:cNvPicPr preferRelativeResize="0"/>
          <p:nvPr/>
        </p:nvPicPr>
        <p:blipFill>
          <a:blip r:embed="rId3">
            <a:alphaModFix/>
          </a:blip>
          <a:stretch>
            <a:fillRect/>
          </a:stretch>
        </p:blipFill>
        <p:spPr>
          <a:xfrm>
            <a:off x="5749500" y="478000"/>
            <a:ext cx="2889949" cy="3754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34" name="Shape 334"/>
        <p:cNvGrpSpPr/>
        <p:nvPr/>
      </p:nvGrpSpPr>
      <p:grpSpPr>
        <a:xfrm>
          <a:off x="0" y="0"/>
          <a:ext cx="0" cy="0"/>
          <a:chOff x="0" y="0"/>
          <a:chExt cx="0" cy="0"/>
        </a:xfrm>
      </p:grpSpPr>
      <p:sp>
        <p:nvSpPr>
          <p:cNvPr id="335" name="Google Shape;335;p46"/>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Protocollo Lightning </a:t>
            </a:r>
            <a:endParaRPr b="1" sz="3500">
              <a:solidFill>
                <a:srgbClr val="001CE0"/>
              </a:solidFill>
              <a:latin typeface="Helvetica Neue"/>
              <a:ea typeface="Helvetica Neue"/>
              <a:cs typeface="Helvetica Neue"/>
              <a:sym typeface="Helvetica Neue"/>
            </a:endParaRPr>
          </a:p>
        </p:txBody>
      </p:sp>
      <p:sp>
        <p:nvSpPr>
          <p:cNvPr id="336" name="Google Shape;336;p46"/>
          <p:cNvSpPr txBox="1"/>
          <p:nvPr/>
        </p:nvSpPr>
        <p:spPr>
          <a:xfrm>
            <a:off x="505000" y="1648200"/>
            <a:ext cx="2202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Composto da uno </a:t>
            </a:r>
            <a:r>
              <a:rPr b="1" lang="ru" sz="1800">
                <a:solidFill>
                  <a:srgbClr val="001CE0"/>
                </a:solidFill>
                <a:latin typeface="Helvetica Neue"/>
                <a:ea typeface="Helvetica Neue"/>
                <a:cs typeface="Helvetica Neue"/>
                <a:sym typeface="Helvetica Neue"/>
              </a:rPr>
              <a:t>stack</a:t>
            </a:r>
            <a:r>
              <a:rPr lang="ru" sz="1800">
                <a:solidFill>
                  <a:srgbClr val="001CE0"/>
                </a:solidFill>
                <a:latin typeface="Helvetica Neue"/>
                <a:ea typeface="Helvetica Neue"/>
                <a:cs typeface="Helvetica Neue"/>
                <a:sym typeface="Helvetica Neue"/>
              </a:rPr>
              <a:t> di protocolli e specifiche chiamate </a:t>
            </a:r>
            <a:r>
              <a:rPr b="1" lang="ru" sz="1800" u="sng">
                <a:solidFill>
                  <a:schemeClr val="hlink"/>
                </a:solidFill>
                <a:latin typeface="Helvetica Neue"/>
                <a:ea typeface="Helvetica Neue"/>
                <a:cs typeface="Helvetica Neue"/>
                <a:sym typeface="Helvetica Neue"/>
                <a:hlinkClick r:id="rId3"/>
              </a:rPr>
              <a:t>BOLT</a:t>
            </a:r>
            <a:r>
              <a:rPr lang="ru" sz="1800">
                <a:solidFill>
                  <a:srgbClr val="001CE0"/>
                </a:solidFill>
                <a:latin typeface="Helvetica Neue"/>
                <a:ea typeface="Helvetica Neue"/>
                <a:cs typeface="Helvetica Neue"/>
                <a:sym typeface="Helvetica Neue"/>
              </a:rPr>
              <a:t>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a:t>
            </a:r>
            <a:r>
              <a:rPr i="1" lang="ru" sz="1800">
                <a:solidFill>
                  <a:srgbClr val="001CE0"/>
                </a:solidFill>
                <a:latin typeface="Helvetica Neue"/>
                <a:ea typeface="Helvetica Neue"/>
                <a:cs typeface="Helvetica Neue"/>
                <a:sym typeface="Helvetica Neue"/>
              </a:rPr>
              <a:t>Basis of Lightning Technology</a:t>
            </a:r>
            <a:r>
              <a:rPr lang="ru" sz="1800">
                <a:solidFill>
                  <a:srgbClr val="001CE0"/>
                </a:solidFill>
                <a:latin typeface="Helvetica Neue"/>
                <a:ea typeface="Helvetica Neue"/>
                <a:cs typeface="Helvetica Neue"/>
                <a:sym typeface="Helvetica Neue"/>
              </a:rPr>
              <a:t>)</a:t>
            </a:r>
            <a:endParaRPr sz="1800">
              <a:solidFill>
                <a:srgbClr val="001CE0"/>
              </a:solidFill>
              <a:latin typeface="Helvetica Neue"/>
              <a:ea typeface="Helvetica Neue"/>
              <a:cs typeface="Helvetica Neue"/>
              <a:sym typeface="Helvetica Neue"/>
            </a:endParaRPr>
          </a:p>
        </p:txBody>
      </p:sp>
      <p:sp>
        <p:nvSpPr>
          <p:cNvPr id="337" name="Google Shape;33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38" name="Google Shape;338;p46"/>
          <p:cNvPicPr preferRelativeResize="0"/>
          <p:nvPr/>
        </p:nvPicPr>
        <p:blipFill rotWithShape="1">
          <a:blip r:embed="rId4">
            <a:alphaModFix/>
          </a:blip>
          <a:srcRect b="6191" l="0" r="0" t="0"/>
          <a:stretch/>
        </p:blipFill>
        <p:spPr>
          <a:xfrm>
            <a:off x="3026950" y="1353262"/>
            <a:ext cx="5848726" cy="3192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42" name="Shape 342"/>
        <p:cNvGrpSpPr/>
        <p:nvPr/>
      </p:nvGrpSpPr>
      <p:grpSpPr>
        <a:xfrm>
          <a:off x="0" y="0"/>
          <a:ext cx="0" cy="0"/>
          <a:chOff x="0" y="0"/>
          <a:chExt cx="0" cy="0"/>
        </a:xfrm>
      </p:grpSpPr>
      <p:sp>
        <p:nvSpPr>
          <p:cNvPr id="343" name="Google Shape;343;p47"/>
          <p:cNvSpPr txBox="1"/>
          <p:nvPr/>
        </p:nvSpPr>
        <p:spPr>
          <a:xfrm>
            <a:off x="117100" y="77025"/>
            <a:ext cx="4063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Nodo Lightning</a:t>
            </a:r>
            <a:endParaRPr b="1" sz="3500">
              <a:solidFill>
                <a:srgbClr val="001CE0"/>
              </a:solidFill>
              <a:latin typeface="Helvetica Neue"/>
              <a:ea typeface="Helvetica Neue"/>
              <a:cs typeface="Helvetica Neue"/>
              <a:sym typeface="Helvetica Neue"/>
            </a:endParaRPr>
          </a:p>
        </p:txBody>
      </p:sp>
      <p:sp>
        <p:nvSpPr>
          <p:cNvPr id="344" name="Google Shape;34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345" name="Google Shape;345;p47"/>
          <p:cNvSpPr txBox="1"/>
          <p:nvPr/>
        </p:nvSpPr>
        <p:spPr>
          <a:xfrm>
            <a:off x="324700" y="1130825"/>
            <a:ext cx="4109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Software che gira su un server, PC o mobile, </a:t>
            </a:r>
            <a:r>
              <a:rPr b="1" lang="ru" sz="1800">
                <a:solidFill>
                  <a:srgbClr val="001CE0"/>
                </a:solidFill>
                <a:latin typeface="Helvetica Neue"/>
                <a:ea typeface="Helvetica Neue"/>
                <a:cs typeface="Helvetica Neue"/>
                <a:sym typeface="Helvetica Neue"/>
              </a:rPr>
              <a:t>scambia messaggi p2p </a:t>
            </a:r>
            <a:r>
              <a:rPr lang="ru" sz="1800">
                <a:solidFill>
                  <a:srgbClr val="001CE0"/>
                </a:solidFill>
                <a:latin typeface="Helvetica Neue"/>
                <a:ea typeface="Helvetica Neue"/>
                <a:cs typeface="Helvetica Neue"/>
                <a:sym typeface="Helvetica Neue"/>
              </a:rPr>
              <a:t>con altri nodi della rete parlando il </a:t>
            </a:r>
            <a:r>
              <a:rPr b="1" lang="ru" sz="1800">
                <a:solidFill>
                  <a:srgbClr val="001CE0"/>
                </a:solidFill>
                <a:latin typeface="Helvetica Neue"/>
                <a:ea typeface="Helvetica Neue"/>
                <a:cs typeface="Helvetica Neue"/>
                <a:sym typeface="Helvetica Neue"/>
              </a:rPr>
              <a:t>protocollo Lightning</a:t>
            </a:r>
            <a:endParaRPr b="1" sz="1800">
              <a:solidFill>
                <a:srgbClr val="001CE0"/>
              </a:solidFill>
              <a:latin typeface="Helvetica Neue"/>
              <a:ea typeface="Helvetica Neue"/>
              <a:cs typeface="Helvetica Neue"/>
              <a:sym typeface="Helvetica Neue"/>
            </a:endParaRPr>
          </a:p>
        </p:txBody>
      </p:sp>
      <p:graphicFrame>
        <p:nvGraphicFramePr>
          <p:cNvPr id="346" name="Google Shape;346;p47"/>
          <p:cNvGraphicFramePr/>
          <p:nvPr/>
        </p:nvGraphicFramePr>
        <p:xfrm>
          <a:off x="449125" y="2650150"/>
          <a:ext cx="3000000" cy="3000000"/>
        </p:xfrm>
        <a:graphic>
          <a:graphicData uri="http://schemas.openxmlformats.org/drawingml/2006/table">
            <a:tbl>
              <a:tblPr>
                <a:noFill/>
                <a:tableStyleId>{16025915-F385-4AE6-847D-26968F266445}</a:tableStyleId>
              </a:tblPr>
              <a:tblGrid>
                <a:gridCol w="1628900"/>
                <a:gridCol w="1362900"/>
                <a:gridCol w="1318550"/>
              </a:tblGrid>
              <a:tr h="593600">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Implementazione</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Azienda</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Linguaggio </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r>
              <a:tr h="406000">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LND</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Lightning Labs</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Go</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r>
              <a:tr h="406000">
                <a:tc>
                  <a:txBody>
                    <a:bodyPr/>
                    <a:lstStyle/>
                    <a:p>
                      <a:pPr indent="0" lvl="0" marL="0" rtl="0" algn="l">
                        <a:spcBef>
                          <a:spcPts val="0"/>
                        </a:spcBef>
                        <a:spcAft>
                          <a:spcPts val="0"/>
                        </a:spcAft>
                        <a:buClr>
                          <a:schemeClr val="dk1"/>
                        </a:buClr>
                        <a:buSzPts val="1100"/>
                        <a:buFont typeface="Arial"/>
                        <a:buNone/>
                      </a:pPr>
                      <a:r>
                        <a:rPr lang="ru">
                          <a:solidFill>
                            <a:srgbClr val="001CE0"/>
                          </a:solidFill>
                          <a:latin typeface="Helvetica Neue"/>
                          <a:ea typeface="Helvetica Neue"/>
                          <a:cs typeface="Helvetica Neue"/>
                          <a:sym typeface="Helvetica Neue"/>
                        </a:rPr>
                        <a:t>Core Lightning</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Blockstream</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C</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r>
              <a:tr h="406000">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Eclair</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ACINQ</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Scala</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r>
              <a:tr h="406000">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LDK</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Spiral</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c>
                  <a:txBody>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Rust</a:t>
                      </a:r>
                      <a:endParaRPr>
                        <a:solidFill>
                          <a:srgbClr val="001CE0"/>
                        </a:solidFill>
                        <a:latin typeface="Helvetica Neue"/>
                        <a:ea typeface="Helvetica Neue"/>
                        <a:cs typeface="Helvetica Neue"/>
                        <a:sym typeface="Helvetica Neue"/>
                      </a:endParaRPr>
                    </a:p>
                  </a:txBody>
                  <a:tcPr marT="91425" marB="91425" marR="91425" marL="91425">
                    <a:lnL cap="flat" cmpd="sng" w="9525">
                      <a:solidFill>
                        <a:srgbClr val="001CE0"/>
                      </a:solidFill>
                      <a:prstDash val="solid"/>
                      <a:round/>
                      <a:headEnd len="sm" w="sm" type="none"/>
                      <a:tailEnd len="sm" w="sm" type="none"/>
                    </a:lnL>
                    <a:lnR cap="flat" cmpd="sng" w="9525">
                      <a:solidFill>
                        <a:srgbClr val="001CE0"/>
                      </a:solidFill>
                      <a:prstDash val="solid"/>
                      <a:round/>
                      <a:headEnd len="sm" w="sm" type="none"/>
                      <a:tailEnd len="sm" w="sm" type="none"/>
                    </a:lnR>
                    <a:lnT cap="flat" cmpd="sng" w="9525">
                      <a:solidFill>
                        <a:srgbClr val="001CE0"/>
                      </a:solidFill>
                      <a:prstDash val="solid"/>
                      <a:round/>
                      <a:headEnd len="sm" w="sm" type="none"/>
                      <a:tailEnd len="sm" w="sm" type="none"/>
                    </a:lnT>
                    <a:lnB cap="flat" cmpd="sng" w="9525">
                      <a:solidFill>
                        <a:srgbClr val="001CE0"/>
                      </a:solidFill>
                      <a:prstDash val="solid"/>
                      <a:round/>
                      <a:headEnd len="sm" w="sm" type="none"/>
                      <a:tailEnd len="sm" w="sm" type="none"/>
                    </a:lnB>
                  </a:tcPr>
                </a:tc>
              </a:tr>
            </a:tbl>
          </a:graphicData>
        </a:graphic>
      </p:graphicFrame>
      <p:pic>
        <p:nvPicPr>
          <p:cNvPr id="347" name="Google Shape;347;p47"/>
          <p:cNvPicPr preferRelativeResize="0"/>
          <p:nvPr/>
        </p:nvPicPr>
        <p:blipFill>
          <a:blip r:embed="rId3">
            <a:alphaModFix/>
          </a:blip>
          <a:stretch>
            <a:fillRect/>
          </a:stretch>
        </p:blipFill>
        <p:spPr>
          <a:xfrm>
            <a:off x="5236675" y="1241675"/>
            <a:ext cx="3393049" cy="2660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51" name="Shape 351"/>
        <p:cNvGrpSpPr/>
        <p:nvPr/>
      </p:nvGrpSpPr>
      <p:grpSpPr>
        <a:xfrm>
          <a:off x="0" y="0"/>
          <a:ext cx="0" cy="0"/>
          <a:chOff x="0" y="0"/>
          <a:chExt cx="0" cy="0"/>
        </a:xfrm>
      </p:grpSpPr>
      <p:sp>
        <p:nvSpPr>
          <p:cNvPr id="352" name="Google Shape;352;p48"/>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Canali di Pagamento </a:t>
            </a:r>
            <a:endParaRPr b="1" sz="3500">
              <a:solidFill>
                <a:srgbClr val="001CE0"/>
              </a:solidFill>
              <a:latin typeface="Helvetica Neue"/>
              <a:ea typeface="Helvetica Neue"/>
              <a:cs typeface="Helvetica Neue"/>
              <a:sym typeface="Helvetica Neue"/>
            </a:endParaRPr>
          </a:p>
        </p:txBody>
      </p:sp>
      <p:sp>
        <p:nvSpPr>
          <p:cNvPr id="353" name="Google Shape;353;p48"/>
          <p:cNvSpPr txBox="1"/>
          <p:nvPr/>
        </p:nvSpPr>
        <p:spPr>
          <a:xfrm>
            <a:off x="257700" y="1194547"/>
            <a:ext cx="3444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Un canale di pagamento (</a:t>
            </a:r>
            <a:r>
              <a:rPr b="1" lang="ru" sz="1800">
                <a:solidFill>
                  <a:srgbClr val="001CE0"/>
                </a:solidFill>
                <a:latin typeface="Helvetica Neue"/>
                <a:ea typeface="Helvetica Neue"/>
                <a:cs typeface="Helvetica Neue"/>
                <a:sym typeface="Helvetica Neue"/>
              </a:rPr>
              <a:t>Payment Channel</a:t>
            </a:r>
            <a:r>
              <a:rPr lang="ru" sz="1800">
                <a:solidFill>
                  <a:srgbClr val="001CE0"/>
                </a:solidFill>
                <a:latin typeface="Helvetica Neue"/>
                <a:ea typeface="Helvetica Neue"/>
                <a:cs typeface="Helvetica Neue"/>
                <a:sym typeface="Helvetica Neue"/>
              </a:rPr>
              <a:t>) </a:t>
            </a:r>
            <a:r>
              <a:rPr lang="ru" sz="1800">
                <a:solidFill>
                  <a:srgbClr val="001CE0"/>
                </a:solidFill>
                <a:latin typeface="Helvetica Neue"/>
                <a:ea typeface="Helvetica Neue"/>
                <a:cs typeface="Helvetica Neue"/>
                <a:sym typeface="Helvetica Neue"/>
              </a:rPr>
              <a:t>è una relazione finanziaria tra due nodi, che attraverso uno smart-contract riescono ad effettuare </a:t>
            </a:r>
            <a:r>
              <a:rPr b="1" lang="ru" sz="1800">
                <a:solidFill>
                  <a:srgbClr val="001CE0"/>
                </a:solidFill>
                <a:latin typeface="Helvetica Neue"/>
                <a:ea typeface="Helvetica Neue"/>
                <a:cs typeface="Helvetica Neue"/>
                <a:sym typeface="Helvetica Neue"/>
              </a:rPr>
              <a:t>pagamenti</a:t>
            </a:r>
            <a:r>
              <a:rPr lang="ru" sz="1800">
                <a:solidFill>
                  <a:srgbClr val="001CE0"/>
                </a:solidFill>
                <a:latin typeface="Helvetica Neue"/>
                <a:ea typeface="Helvetica Neue"/>
                <a:cs typeface="Helvetica Neue"/>
                <a:sym typeface="Helvetica Neue"/>
              </a:rPr>
              <a:t> tra loro </a:t>
            </a:r>
            <a:r>
              <a:rPr b="1" lang="ru" sz="1800">
                <a:solidFill>
                  <a:srgbClr val="001CE0"/>
                </a:solidFill>
                <a:latin typeface="Helvetica Neue"/>
                <a:ea typeface="Helvetica Neue"/>
                <a:cs typeface="Helvetica Neue"/>
                <a:sym typeface="Helvetica Neue"/>
              </a:rPr>
              <a:t>senza dover registrare ogni transazione sulla blockchain di Bitcoin.</a:t>
            </a:r>
            <a:endParaRPr b="1"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Viene salvata </a:t>
            </a:r>
            <a:r>
              <a:rPr b="1" lang="ru" sz="1800">
                <a:solidFill>
                  <a:srgbClr val="001CE0"/>
                </a:solidFill>
                <a:latin typeface="Helvetica Neue"/>
                <a:ea typeface="Helvetica Neue"/>
                <a:cs typeface="Helvetica Neue"/>
                <a:sym typeface="Helvetica Neue"/>
              </a:rPr>
              <a:t>on-chain</a:t>
            </a:r>
            <a:r>
              <a:rPr lang="ru" sz="1800">
                <a:solidFill>
                  <a:srgbClr val="001CE0"/>
                </a:solidFill>
                <a:latin typeface="Helvetica Neue"/>
                <a:ea typeface="Helvetica Neue"/>
                <a:cs typeface="Helvetica Neue"/>
                <a:sym typeface="Helvetica Neue"/>
              </a:rPr>
              <a:t> solo la transazione di </a:t>
            </a:r>
            <a:r>
              <a:rPr b="1" lang="ru" sz="1800">
                <a:solidFill>
                  <a:srgbClr val="001CE0"/>
                </a:solidFill>
                <a:latin typeface="Helvetica Neue"/>
                <a:ea typeface="Helvetica Neue"/>
                <a:cs typeface="Helvetica Neue"/>
                <a:sym typeface="Helvetica Neue"/>
              </a:rPr>
              <a:t>apertura</a:t>
            </a:r>
            <a:r>
              <a:rPr lang="ru" sz="1800">
                <a:solidFill>
                  <a:srgbClr val="001CE0"/>
                </a:solidFill>
                <a:latin typeface="Helvetica Neue"/>
                <a:ea typeface="Helvetica Neue"/>
                <a:cs typeface="Helvetica Neue"/>
                <a:sym typeface="Helvetica Neue"/>
              </a:rPr>
              <a:t> e quella di </a:t>
            </a:r>
            <a:r>
              <a:rPr b="1" lang="ru" sz="1800">
                <a:solidFill>
                  <a:srgbClr val="001CE0"/>
                </a:solidFill>
                <a:latin typeface="Helvetica Neue"/>
                <a:ea typeface="Helvetica Neue"/>
                <a:cs typeface="Helvetica Neue"/>
                <a:sym typeface="Helvetica Neue"/>
              </a:rPr>
              <a:t>chiusura</a:t>
            </a:r>
            <a:endParaRPr b="1" sz="1800">
              <a:solidFill>
                <a:srgbClr val="001CE0"/>
              </a:solidFill>
              <a:latin typeface="Helvetica Neue"/>
              <a:ea typeface="Helvetica Neue"/>
              <a:cs typeface="Helvetica Neue"/>
              <a:sym typeface="Helvetica Neue"/>
            </a:endParaRPr>
          </a:p>
        </p:txBody>
      </p:sp>
      <p:sp>
        <p:nvSpPr>
          <p:cNvPr id="354" name="Google Shape;35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55" name="Google Shape;355;p48"/>
          <p:cNvPicPr preferRelativeResize="0"/>
          <p:nvPr/>
        </p:nvPicPr>
        <p:blipFill>
          <a:blip r:embed="rId3">
            <a:alphaModFix/>
          </a:blip>
          <a:stretch>
            <a:fillRect/>
          </a:stretch>
        </p:blipFill>
        <p:spPr>
          <a:xfrm>
            <a:off x="4582550" y="808425"/>
            <a:ext cx="4112724" cy="42002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59" name="Shape 359"/>
        <p:cNvGrpSpPr/>
        <p:nvPr/>
      </p:nvGrpSpPr>
      <p:grpSpPr>
        <a:xfrm>
          <a:off x="0" y="0"/>
          <a:ext cx="0" cy="0"/>
          <a:chOff x="0" y="0"/>
          <a:chExt cx="0" cy="0"/>
        </a:xfrm>
      </p:grpSpPr>
      <p:sp>
        <p:nvSpPr>
          <p:cNvPr id="360" name="Google Shape;360;p49"/>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Canali di Pagamento </a:t>
            </a:r>
            <a:endParaRPr b="1" sz="3500">
              <a:solidFill>
                <a:srgbClr val="001CE0"/>
              </a:solidFill>
              <a:latin typeface="Helvetica Neue"/>
              <a:ea typeface="Helvetica Neue"/>
              <a:cs typeface="Helvetica Neue"/>
              <a:sym typeface="Helvetica Neue"/>
            </a:endParaRPr>
          </a:p>
        </p:txBody>
      </p:sp>
      <p:sp>
        <p:nvSpPr>
          <p:cNvPr id="361" name="Google Shape;36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62" name="Google Shape;362;p49"/>
          <p:cNvPicPr preferRelativeResize="0"/>
          <p:nvPr/>
        </p:nvPicPr>
        <p:blipFill>
          <a:blip r:embed="rId3">
            <a:alphaModFix/>
          </a:blip>
          <a:stretch>
            <a:fillRect/>
          </a:stretch>
        </p:blipFill>
        <p:spPr>
          <a:xfrm>
            <a:off x="4192375" y="1180275"/>
            <a:ext cx="3709225" cy="3709225"/>
          </a:xfrm>
          <a:prstGeom prst="rect">
            <a:avLst/>
          </a:prstGeom>
          <a:noFill/>
          <a:ln>
            <a:noFill/>
          </a:ln>
        </p:spPr>
      </p:pic>
      <p:sp>
        <p:nvSpPr>
          <p:cNvPr id="363" name="Google Shape;363;p49"/>
          <p:cNvSpPr txBox="1"/>
          <p:nvPr/>
        </p:nvSpPr>
        <p:spPr>
          <a:xfrm>
            <a:off x="322650" y="2201600"/>
            <a:ext cx="3597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Pensate al canale di pagamento di un LN come ad un </a:t>
            </a:r>
            <a:r>
              <a:rPr b="1" lang="ru" sz="1800">
                <a:solidFill>
                  <a:srgbClr val="001CE0"/>
                </a:solidFill>
                <a:latin typeface="Helvetica Neue"/>
                <a:ea typeface="Helvetica Neue"/>
                <a:cs typeface="Helvetica Neue"/>
                <a:sym typeface="Helvetica Neue"/>
              </a:rPr>
              <a:t>abaco</a:t>
            </a:r>
            <a:r>
              <a:rPr lang="ru" sz="1800">
                <a:solidFill>
                  <a:srgbClr val="001CE0"/>
                </a:solidFill>
                <a:latin typeface="Helvetica Neue"/>
                <a:ea typeface="Helvetica Neue"/>
                <a:cs typeface="Helvetica Neue"/>
                <a:sym typeface="Helvetica Neue"/>
              </a:rPr>
              <a:t>, dove le perline rappresentano i </a:t>
            </a:r>
            <a:r>
              <a:rPr b="1" lang="ru" sz="1800">
                <a:solidFill>
                  <a:srgbClr val="001CE0"/>
                </a:solidFill>
                <a:latin typeface="Helvetica Neue"/>
                <a:ea typeface="Helvetica Neue"/>
                <a:cs typeface="Helvetica Neue"/>
                <a:sym typeface="Helvetica Neue"/>
              </a:rPr>
              <a:t>bitcoin</a:t>
            </a:r>
            <a:r>
              <a:rPr lang="ru" sz="1800">
                <a:solidFill>
                  <a:srgbClr val="001CE0"/>
                </a:solidFill>
                <a:latin typeface="Helvetica Neue"/>
                <a:ea typeface="Helvetica Neue"/>
                <a:cs typeface="Helvetica Neue"/>
                <a:sym typeface="Helvetica Neue"/>
              </a:rPr>
              <a:t> all'interno del canale.</a:t>
            </a:r>
            <a:endParaRPr b="1" sz="1800">
              <a:solidFill>
                <a:srgbClr val="001CE0"/>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67" name="Shape 367"/>
        <p:cNvGrpSpPr/>
        <p:nvPr/>
      </p:nvGrpSpPr>
      <p:grpSpPr>
        <a:xfrm>
          <a:off x="0" y="0"/>
          <a:ext cx="0" cy="0"/>
          <a:chOff x="0" y="0"/>
          <a:chExt cx="0" cy="0"/>
        </a:xfrm>
      </p:grpSpPr>
      <p:sp>
        <p:nvSpPr>
          <p:cNvPr id="368" name="Google Shape;368;p50"/>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Apertura di un canale</a:t>
            </a:r>
            <a:endParaRPr b="1" sz="3500">
              <a:solidFill>
                <a:srgbClr val="001CE0"/>
              </a:solidFill>
              <a:latin typeface="Helvetica Neue"/>
              <a:ea typeface="Helvetica Neue"/>
              <a:cs typeface="Helvetica Neue"/>
              <a:sym typeface="Helvetica Neue"/>
            </a:endParaRPr>
          </a:p>
        </p:txBody>
      </p:sp>
      <p:sp>
        <p:nvSpPr>
          <p:cNvPr id="369" name="Google Shape;369;p50"/>
          <p:cNvSpPr txBox="1"/>
          <p:nvPr/>
        </p:nvSpPr>
        <p:spPr>
          <a:xfrm>
            <a:off x="257700" y="1194550"/>
            <a:ext cx="48189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Per creare un canale di pagamento, una delle due parti deposita una somma di bitcoin verso un indirizzo multi-sig 2-di-2 (</a:t>
            </a:r>
            <a:r>
              <a:rPr b="1" lang="ru" sz="1800">
                <a:solidFill>
                  <a:srgbClr val="001CE0"/>
                </a:solidFill>
                <a:latin typeface="Helvetica Neue"/>
                <a:ea typeface="Helvetica Neue"/>
                <a:cs typeface="Helvetica Neue"/>
                <a:sym typeface="Helvetica Neue"/>
              </a:rPr>
              <a:t>Funding Transaction</a:t>
            </a:r>
            <a:r>
              <a:rPr lang="ru" sz="1800">
                <a:solidFill>
                  <a:srgbClr val="001CE0"/>
                </a:solidFill>
                <a:latin typeface="Helvetica Neue"/>
                <a:ea typeface="Helvetica Neue"/>
                <a:cs typeface="Helvetica Neue"/>
                <a:sym typeface="Helvetica Neue"/>
              </a:rPr>
              <a:t>).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L’importo depositato nel canale rappresenta la </a:t>
            </a:r>
            <a:r>
              <a:rPr b="1" lang="ru" sz="1800">
                <a:solidFill>
                  <a:srgbClr val="001CE0"/>
                </a:solidFill>
                <a:latin typeface="Helvetica Neue"/>
                <a:ea typeface="Helvetica Neue"/>
                <a:cs typeface="Helvetica Neue"/>
                <a:sym typeface="Helvetica Neue"/>
              </a:rPr>
              <a:t>capacità</a:t>
            </a:r>
            <a:r>
              <a:rPr lang="ru" sz="1800">
                <a:solidFill>
                  <a:srgbClr val="001CE0"/>
                </a:solidFill>
                <a:latin typeface="Helvetica Neue"/>
                <a:ea typeface="Helvetica Neue"/>
                <a:cs typeface="Helvetica Neue"/>
                <a:sym typeface="Helvetica Neue"/>
              </a:rPr>
              <a:t> del canale e l’importo massimo trasferibile.</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Alice prima di confermare l’apertura del canale si assicura di poter riprendersi i fondi in caso Bob sparisca</a:t>
            </a:r>
            <a:endParaRPr sz="1800">
              <a:solidFill>
                <a:srgbClr val="001CE0"/>
              </a:solidFill>
              <a:latin typeface="Helvetica Neue"/>
              <a:ea typeface="Helvetica Neue"/>
              <a:cs typeface="Helvetica Neue"/>
              <a:sym typeface="Helvetica Neue"/>
            </a:endParaRPr>
          </a:p>
        </p:txBody>
      </p:sp>
      <p:sp>
        <p:nvSpPr>
          <p:cNvPr id="370" name="Google Shape;37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71" name="Google Shape;371;p50"/>
          <p:cNvPicPr preferRelativeResize="0"/>
          <p:nvPr/>
        </p:nvPicPr>
        <p:blipFill rotWithShape="1">
          <a:blip r:embed="rId3">
            <a:alphaModFix/>
          </a:blip>
          <a:srcRect b="22118" l="10712" r="8804" t="0"/>
          <a:stretch/>
        </p:blipFill>
        <p:spPr>
          <a:xfrm>
            <a:off x="5076600" y="2221225"/>
            <a:ext cx="3878500" cy="1235675"/>
          </a:xfrm>
          <a:prstGeom prst="rect">
            <a:avLst/>
          </a:prstGeom>
          <a:noFill/>
          <a:ln>
            <a:noFill/>
          </a:ln>
        </p:spPr>
      </p:pic>
      <p:sp>
        <p:nvSpPr>
          <p:cNvPr id="372" name="Google Shape;372;p50"/>
          <p:cNvSpPr txBox="1"/>
          <p:nvPr/>
        </p:nvSpPr>
        <p:spPr>
          <a:xfrm>
            <a:off x="5228775" y="3438500"/>
            <a:ext cx="10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001CE0"/>
                </a:solidFill>
                <a:latin typeface="Helvetica Neue"/>
                <a:ea typeface="Helvetica Neue"/>
                <a:cs typeface="Helvetica Neue"/>
                <a:sym typeface="Helvetica Neue"/>
              </a:rPr>
              <a:t>100.000 sat</a:t>
            </a:r>
            <a:endParaRPr sz="1200">
              <a:solidFill>
                <a:srgbClr val="001CE0"/>
              </a:solidFill>
              <a:latin typeface="Helvetica Neue"/>
              <a:ea typeface="Helvetica Neue"/>
              <a:cs typeface="Helvetica Neue"/>
              <a:sym typeface="Helvetica Neue"/>
            </a:endParaRPr>
          </a:p>
        </p:txBody>
      </p:sp>
      <p:sp>
        <p:nvSpPr>
          <p:cNvPr id="373" name="Google Shape;373;p50"/>
          <p:cNvSpPr txBox="1"/>
          <p:nvPr/>
        </p:nvSpPr>
        <p:spPr>
          <a:xfrm>
            <a:off x="8271425" y="3438500"/>
            <a:ext cx="6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001CE0"/>
                </a:solidFill>
                <a:latin typeface="Helvetica Neue"/>
                <a:ea typeface="Helvetica Neue"/>
                <a:cs typeface="Helvetica Neue"/>
                <a:sym typeface="Helvetica Neue"/>
              </a:rPr>
              <a:t>0 sat</a:t>
            </a:r>
            <a:endParaRPr sz="1200">
              <a:solidFill>
                <a:srgbClr val="001CE0"/>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77" name="Shape 377"/>
        <p:cNvGrpSpPr/>
        <p:nvPr/>
      </p:nvGrpSpPr>
      <p:grpSpPr>
        <a:xfrm>
          <a:off x="0" y="0"/>
          <a:ext cx="0" cy="0"/>
          <a:chOff x="0" y="0"/>
          <a:chExt cx="0" cy="0"/>
        </a:xfrm>
      </p:grpSpPr>
      <p:sp>
        <p:nvSpPr>
          <p:cNvPr id="378" name="Google Shape;378;p51"/>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Apertura di un canale</a:t>
            </a:r>
            <a:endParaRPr b="1" sz="3500">
              <a:solidFill>
                <a:srgbClr val="001CE0"/>
              </a:solidFill>
              <a:latin typeface="Helvetica Neue"/>
              <a:ea typeface="Helvetica Neue"/>
              <a:cs typeface="Helvetica Neue"/>
              <a:sym typeface="Helvetica Neue"/>
            </a:endParaRPr>
          </a:p>
        </p:txBody>
      </p:sp>
      <p:sp>
        <p:nvSpPr>
          <p:cNvPr id="379" name="Google Shape;379;p51"/>
          <p:cNvSpPr txBox="1"/>
          <p:nvPr/>
        </p:nvSpPr>
        <p:spPr>
          <a:xfrm>
            <a:off x="257700" y="1194550"/>
            <a:ext cx="48189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Per creare un canale di pagamento, una delle due parti deposita una somma di bitcoin verso un indirizzo multi-sig 2-di-2 (</a:t>
            </a:r>
            <a:r>
              <a:rPr b="1" lang="ru" sz="1800">
                <a:solidFill>
                  <a:srgbClr val="001CE0"/>
                </a:solidFill>
                <a:latin typeface="Helvetica Neue"/>
                <a:ea typeface="Helvetica Neue"/>
                <a:cs typeface="Helvetica Neue"/>
                <a:sym typeface="Helvetica Neue"/>
              </a:rPr>
              <a:t>Funding Transaction</a:t>
            </a:r>
            <a:r>
              <a:rPr lang="ru" sz="1800">
                <a:solidFill>
                  <a:srgbClr val="001CE0"/>
                </a:solidFill>
                <a:latin typeface="Helvetica Neue"/>
                <a:ea typeface="Helvetica Neue"/>
                <a:cs typeface="Helvetica Neue"/>
                <a:sym typeface="Helvetica Neue"/>
              </a:rPr>
              <a:t>).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L’importo depositato nel canale rappresenta la </a:t>
            </a:r>
            <a:r>
              <a:rPr b="1" lang="ru" sz="1800">
                <a:solidFill>
                  <a:srgbClr val="001CE0"/>
                </a:solidFill>
                <a:latin typeface="Helvetica Neue"/>
                <a:ea typeface="Helvetica Neue"/>
                <a:cs typeface="Helvetica Neue"/>
                <a:sym typeface="Helvetica Neue"/>
              </a:rPr>
              <a:t>capacità</a:t>
            </a:r>
            <a:r>
              <a:rPr lang="ru" sz="1800">
                <a:solidFill>
                  <a:srgbClr val="001CE0"/>
                </a:solidFill>
                <a:latin typeface="Helvetica Neue"/>
                <a:ea typeface="Helvetica Neue"/>
                <a:cs typeface="Helvetica Neue"/>
                <a:sym typeface="Helvetica Neue"/>
              </a:rPr>
              <a:t> del canale e l’importo massimo trasferibile.</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Alice prima di confermare l’apertura del canale si assicura di poter riprendersi i fondi in caso Bob sparisca</a:t>
            </a:r>
            <a:endParaRPr sz="1800">
              <a:solidFill>
                <a:srgbClr val="001CE0"/>
              </a:solidFill>
              <a:latin typeface="Helvetica Neue"/>
              <a:ea typeface="Helvetica Neue"/>
              <a:cs typeface="Helvetica Neue"/>
              <a:sym typeface="Helvetica Neue"/>
            </a:endParaRPr>
          </a:p>
        </p:txBody>
      </p:sp>
      <p:sp>
        <p:nvSpPr>
          <p:cNvPr id="380" name="Google Shape;38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381" name="Google Shape;381;p51"/>
          <p:cNvSpPr txBox="1"/>
          <p:nvPr/>
        </p:nvSpPr>
        <p:spPr>
          <a:xfrm>
            <a:off x="5228775" y="3438500"/>
            <a:ext cx="10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001CE0"/>
                </a:solidFill>
                <a:latin typeface="Helvetica Neue"/>
                <a:ea typeface="Helvetica Neue"/>
                <a:cs typeface="Helvetica Neue"/>
                <a:sym typeface="Helvetica Neue"/>
              </a:rPr>
              <a:t>800</a:t>
            </a:r>
            <a:r>
              <a:rPr lang="ru" sz="1200">
                <a:solidFill>
                  <a:srgbClr val="001CE0"/>
                </a:solidFill>
                <a:latin typeface="Helvetica Neue"/>
                <a:ea typeface="Helvetica Neue"/>
                <a:cs typeface="Helvetica Neue"/>
                <a:sym typeface="Helvetica Neue"/>
              </a:rPr>
              <a:t>00 sat</a:t>
            </a:r>
            <a:endParaRPr sz="1200">
              <a:solidFill>
                <a:srgbClr val="001CE0"/>
              </a:solidFill>
              <a:latin typeface="Helvetica Neue"/>
              <a:ea typeface="Helvetica Neue"/>
              <a:cs typeface="Helvetica Neue"/>
              <a:sym typeface="Helvetica Neue"/>
            </a:endParaRPr>
          </a:p>
        </p:txBody>
      </p:sp>
      <p:sp>
        <p:nvSpPr>
          <p:cNvPr id="382" name="Google Shape;382;p51"/>
          <p:cNvSpPr txBox="1"/>
          <p:nvPr/>
        </p:nvSpPr>
        <p:spPr>
          <a:xfrm>
            <a:off x="7859825" y="3438500"/>
            <a:ext cx="10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001CE0"/>
                </a:solidFill>
                <a:latin typeface="Helvetica Neue"/>
                <a:ea typeface="Helvetica Neue"/>
                <a:cs typeface="Helvetica Neue"/>
                <a:sym typeface="Helvetica Neue"/>
              </a:rPr>
              <a:t>2000</a:t>
            </a:r>
            <a:r>
              <a:rPr lang="ru" sz="1200">
                <a:solidFill>
                  <a:srgbClr val="001CE0"/>
                </a:solidFill>
                <a:latin typeface="Helvetica Neue"/>
                <a:ea typeface="Helvetica Neue"/>
                <a:cs typeface="Helvetica Neue"/>
                <a:sym typeface="Helvetica Neue"/>
              </a:rPr>
              <a:t>0 sat</a:t>
            </a:r>
            <a:endParaRPr sz="1200">
              <a:solidFill>
                <a:srgbClr val="001CE0"/>
              </a:solidFill>
              <a:latin typeface="Helvetica Neue"/>
              <a:ea typeface="Helvetica Neue"/>
              <a:cs typeface="Helvetica Neue"/>
              <a:sym typeface="Helvetica Neue"/>
            </a:endParaRPr>
          </a:p>
        </p:txBody>
      </p:sp>
      <p:pic>
        <p:nvPicPr>
          <p:cNvPr id="383" name="Google Shape;383;p51"/>
          <p:cNvPicPr preferRelativeResize="0"/>
          <p:nvPr/>
        </p:nvPicPr>
        <p:blipFill>
          <a:blip r:embed="rId3">
            <a:alphaModFix/>
          </a:blip>
          <a:stretch>
            <a:fillRect/>
          </a:stretch>
        </p:blipFill>
        <p:spPr>
          <a:xfrm>
            <a:off x="5034312" y="2194216"/>
            <a:ext cx="3963076" cy="12356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76" name="Shape 76"/>
        <p:cNvGrpSpPr/>
        <p:nvPr/>
      </p:nvGrpSpPr>
      <p:grpSpPr>
        <a:xfrm>
          <a:off x="0" y="0"/>
          <a:ext cx="0" cy="0"/>
          <a:chOff x="0" y="0"/>
          <a:chExt cx="0" cy="0"/>
        </a:xfrm>
      </p:grpSpPr>
      <p:sp>
        <p:nvSpPr>
          <p:cNvPr id="77" name="Google Shape;77;p16"/>
          <p:cNvSpPr txBox="1"/>
          <p:nvPr/>
        </p:nvSpPr>
        <p:spPr>
          <a:xfrm>
            <a:off x="458100" y="1371150"/>
            <a:ext cx="8227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7200">
                <a:solidFill>
                  <a:srgbClr val="001CE0"/>
                </a:solidFill>
                <a:latin typeface="Helvetica Neue"/>
                <a:ea typeface="Helvetica Neue"/>
                <a:cs typeface="Helvetica Neue"/>
                <a:sym typeface="Helvetica Neue"/>
              </a:rPr>
              <a:t>moneta </a:t>
            </a:r>
            <a:r>
              <a:rPr b="1" lang="ru" sz="7200">
                <a:solidFill>
                  <a:srgbClr val="001CE0"/>
                </a:solidFill>
                <a:latin typeface="Helvetica Neue"/>
                <a:ea typeface="Helvetica Neue"/>
                <a:cs typeface="Helvetica Neue"/>
                <a:sym typeface="Helvetica Neue"/>
              </a:rPr>
              <a:t>b</a:t>
            </a:r>
            <a:r>
              <a:rPr lang="ru" sz="7200">
                <a:solidFill>
                  <a:srgbClr val="001CE0"/>
                </a:solidFill>
                <a:latin typeface="Helvetica Neue"/>
                <a:ea typeface="Helvetica Neue"/>
                <a:cs typeface="Helvetica Neue"/>
                <a:sym typeface="Helvetica Neue"/>
              </a:rPr>
              <a:t>itcoin </a:t>
            </a:r>
            <a:endParaRPr sz="72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7200">
                <a:solidFill>
                  <a:srgbClr val="001CE0"/>
                </a:solidFill>
                <a:latin typeface="Helvetica Neue"/>
                <a:ea typeface="Helvetica Neue"/>
                <a:cs typeface="Helvetica Neue"/>
                <a:sym typeface="Helvetica Neue"/>
              </a:rPr>
              <a:t>P</a:t>
            </a:r>
            <a:r>
              <a:rPr lang="ru" sz="7200">
                <a:solidFill>
                  <a:srgbClr val="001CE0"/>
                </a:solidFill>
                <a:latin typeface="Helvetica Neue"/>
                <a:ea typeface="Helvetica Neue"/>
                <a:cs typeface="Helvetica Neue"/>
                <a:sym typeface="Helvetica Neue"/>
              </a:rPr>
              <a:t>rotocollo </a:t>
            </a:r>
            <a:r>
              <a:rPr b="1" lang="ru" sz="7200">
                <a:solidFill>
                  <a:srgbClr val="001CE0"/>
                </a:solidFill>
                <a:latin typeface="Helvetica Neue"/>
                <a:ea typeface="Helvetica Neue"/>
                <a:cs typeface="Helvetica Neue"/>
                <a:sym typeface="Helvetica Neue"/>
              </a:rPr>
              <a:t>B</a:t>
            </a:r>
            <a:r>
              <a:rPr lang="ru" sz="7200">
                <a:solidFill>
                  <a:srgbClr val="001CE0"/>
                </a:solidFill>
                <a:latin typeface="Helvetica Neue"/>
                <a:ea typeface="Helvetica Neue"/>
                <a:cs typeface="Helvetica Neue"/>
                <a:sym typeface="Helvetica Neue"/>
              </a:rPr>
              <a:t>itcoin</a:t>
            </a:r>
            <a:r>
              <a:rPr lang="ru" sz="6000">
                <a:solidFill>
                  <a:srgbClr val="001CE0"/>
                </a:solidFill>
                <a:latin typeface="Helvetica Neue"/>
                <a:ea typeface="Helvetica Neue"/>
                <a:cs typeface="Helvetica Neue"/>
                <a:sym typeface="Helvetica Neue"/>
              </a:rPr>
              <a:t> </a:t>
            </a:r>
            <a:endParaRPr sz="6000">
              <a:solidFill>
                <a:srgbClr val="001CE0"/>
              </a:solidFill>
              <a:latin typeface="Helvetica Neue"/>
              <a:ea typeface="Helvetica Neue"/>
              <a:cs typeface="Helvetica Neue"/>
              <a:sym typeface="Helvetica Neue"/>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87" name="Shape 387"/>
        <p:cNvGrpSpPr/>
        <p:nvPr/>
      </p:nvGrpSpPr>
      <p:grpSpPr>
        <a:xfrm>
          <a:off x="0" y="0"/>
          <a:ext cx="0" cy="0"/>
          <a:chOff x="0" y="0"/>
          <a:chExt cx="0" cy="0"/>
        </a:xfrm>
      </p:grpSpPr>
      <p:sp>
        <p:nvSpPr>
          <p:cNvPr id="388" name="Google Shape;388;p52"/>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Commitment Transaction</a:t>
            </a:r>
            <a:endParaRPr b="1" sz="3500">
              <a:solidFill>
                <a:srgbClr val="001CE0"/>
              </a:solidFill>
              <a:latin typeface="Helvetica Neue"/>
              <a:ea typeface="Helvetica Neue"/>
              <a:cs typeface="Helvetica Neue"/>
              <a:sym typeface="Helvetica Neue"/>
            </a:endParaRPr>
          </a:p>
        </p:txBody>
      </p:sp>
      <p:sp>
        <p:nvSpPr>
          <p:cNvPr id="389" name="Google Shape;389;p52"/>
          <p:cNvSpPr txBox="1"/>
          <p:nvPr/>
        </p:nvSpPr>
        <p:spPr>
          <a:xfrm>
            <a:off x="257700" y="1194550"/>
            <a:ext cx="45393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Transazioni che</a:t>
            </a:r>
            <a:r>
              <a:rPr b="1" lang="ru" sz="1800">
                <a:solidFill>
                  <a:srgbClr val="001CE0"/>
                </a:solidFill>
                <a:latin typeface="Helvetica Neue"/>
                <a:ea typeface="Helvetica Neue"/>
                <a:cs typeface="Helvetica Neue"/>
                <a:sym typeface="Helvetica Neue"/>
              </a:rPr>
              <a:t> aggiornano lo stato del canale</a:t>
            </a:r>
            <a:r>
              <a:rPr lang="ru" sz="1800">
                <a:solidFill>
                  <a:srgbClr val="001CE0"/>
                </a:solidFill>
                <a:latin typeface="Helvetica Neue"/>
                <a:ea typeface="Helvetica Neue"/>
                <a:cs typeface="Helvetica Neue"/>
                <a:sym typeface="Helvetica Neue"/>
              </a:rPr>
              <a:t> e non vengono propagate finchè non si vuole chiudere il canale. </a:t>
            </a:r>
            <a:endParaRPr sz="1800">
              <a:solidFill>
                <a:srgbClr val="001CE0"/>
              </a:solidFill>
              <a:latin typeface="Helvetica Neue"/>
              <a:ea typeface="Helvetica Neue"/>
              <a:cs typeface="Helvetica Neue"/>
              <a:sym typeface="Helvetica Neue"/>
            </a:endParaRPr>
          </a:p>
          <a:p>
            <a:pPr indent="0" lvl="0" marL="45720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Ad ogni cambiamento di stato le due parti si scambiano una </a:t>
            </a:r>
            <a:r>
              <a:rPr b="1" lang="ru" sz="1800">
                <a:solidFill>
                  <a:srgbClr val="001CE0"/>
                </a:solidFill>
                <a:latin typeface="Helvetica Neue"/>
                <a:ea typeface="Helvetica Neue"/>
                <a:cs typeface="Helvetica Neue"/>
                <a:sym typeface="Helvetica Neue"/>
              </a:rPr>
              <a:t>transazione di punizione</a:t>
            </a:r>
            <a:endParaRPr b="1" sz="1800">
              <a:solidFill>
                <a:srgbClr val="001CE0"/>
              </a:solidFill>
              <a:latin typeface="Helvetica Neue"/>
              <a:ea typeface="Helvetica Neue"/>
              <a:cs typeface="Helvetica Neue"/>
              <a:sym typeface="Helvetica Neue"/>
            </a:endParaRPr>
          </a:p>
          <a:p>
            <a:pPr indent="0" lvl="0" marL="457200" rtl="0" algn="l">
              <a:spcBef>
                <a:spcPts val="0"/>
              </a:spcBef>
              <a:spcAft>
                <a:spcPts val="0"/>
              </a:spcAft>
              <a:buNone/>
            </a:pPr>
            <a:r>
              <a:rPr lang="ru" sz="1800">
                <a:solidFill>
                  <a:srgbClr val="001CE0"/>
                </a:solidFill>
                <a:latin typeface="Helvetica Neue"/>
                <a:ea typeface="Helvetica Neue"/>
                <a:cs typeface="Helvetica Neue"/>
                <a:sym typeface="Helvetica Neue"/>
              </a:rPr>
              <a:t> </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Se una delle due controparti prova a fregare l’altra, propagando una transazione di uno stato precedente, </a:t>
            </a:r>
            <a:r>
              <a:rPr b="1" lang="ru" sz="1800">
                <a:solidFill>
                  <a:srgbClr val="001CE0"/>
                </a:solidFill>
                <a:latin typeface="Helvetica Neue"/>
                <a:ea typeface="Helvetica Neue"/>
                <a:cs typeface="Helvetica Neue"/>
                <a:sym typeface="Helvetica Neue"/>
              </a:rPr>
              <a:t>se scoperta</a:t>
            </a:r>
            <a:r>
              <a:rPr lang="ru" sz="1800">
                <a:solidFill>
                  <a:srgbClr val="001CE0"/>
                </a:solidFill>
                <a:latin typeface="Helvetica Neue"/>
                <a:ea typeface="Helvetica Neue"/>
                <a:cs typeface="Helvetica Neue"/>
                <a:sym typeface="Helvetica Neue"/>
              </a:rPr>
              <a:t>, perde tutti i fondi del canale</a:t>
            </a:r>
            <a:endParaRPr sz="1800">
              <a:solidFill>
                <a:srgbClr val="001CE0"/>
              </a:solidFill>
              <a:latin typeface="Helvetica Neue"/>
              <a:ea typeface="Helvetica Neue"/>
              <a:cs typeface="Helvetica Neue"/>
              <a:sym typeface="Helvetica Neue"/>
            </a:endParaRPr>
          </a:p>
        </p:txBody>
      </p:sp>
      <p:sp>
        <p:nvSpPr>
          <p:cNvPr id="390" name="Google Shape;390;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91" name="Google Shape;391;p52"/>
          <p:cNvPicPr preferRelativeResize="0"/>
          <p:nvPr/>
        </p:nvPicPr>
        <p:blipFill>
          <a:blip r:embed="rId3">
            <a:alphaModFix/>
          </a:blip>
          <a:stretch>
            <a:fillRect/>
          </a:stretch>
        </p:blipFill>
        <p:spPr>
          <a:xfrm>
            <a:off x="6256650" y="0"/>
            <a:ext cx="2019083" cy="49351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395" name="Shape 395"/>
        <p:cNvGrpSpPr/>
        <p:nvPr/>
      </p:nvGrpSpPr>
      <p:grpSpPr>
        <a:xfrm>
          <a:off x="0" y="0"/>
          <a:ext cx="0" cy="0"/>
          <a:chOff x="0" y="0"/>
          <a:chExt cx="0" cy="0"/>
        </a:xfrm>
      </p:grpSpPr>
      <p:sp>
        <p:nvSpPr>
          <p:cNvPr id="396" name="Google Shape;396;p53"/>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Commitment Transaction</a:t>
            </a:r>
            <a:endParaRPr b="1" sz="3500">
              <a:solidFill>
                <a:srgbClr val="001CE0"/>
              </a:solidFill>
              <a:latin typeface="Helvetica Neue"/>
              <a:ea typeface="Helvetica Neue"/>
              <a:cs typeface="Helvetica Neue"/>
              <a:sym typeface="Helvetica Neue"/>
            </a:endParaRPr>
          </a:p>
        </p:txBody>
      </p:sp>
      <p:sp>
        <p:nvSpPr>
          <p:cNvPr id="397" name="Google Shape;39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398" name="Google Shape;398;p53"/>
          <p:cNvPicPr preferRelativeResize="0"/>
          <p:nvPr/>
        </p:nvPicPr>
        <p:blipFill>
          <a:blip r:embed="rId3">
            <a:alphaModFix/>
          </a:blip>
          <a:stretch>
            <a:fillRect/>
          </a:stretch>
        </p:blipFill>
        <p:spPr>
          <a:xfrm>
            <a:off x="2006225" y="923075"/>
            <a:ext cx="4982749" cy="4086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402" name="Shape 402"/>
        <p:cNvGrpSpPr/>
        <p:nvPr/>
      </p:nvGrpSpPr>
      <p:grpSpPr>
        <a:xfrm>
          <a:off x="0" y="0"/>
          <a:ext cx="0" cy="0"/>
          <a:chOff x="0" y="0"/>
          <a:chExt cx="0" cy="0"/>
        </a:xfrm>
      </p:grpSpPr>
      <p:sp>
        <p:nvSpPr>
          <p:cNvPr id="403" name="Google Shape;403;p54"/>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Chiusura</a:t>
            </a:r>
            <a:r>
              <a:rPr b="1" lang="ru" sz="3500">
                <a:solidFill>
                  <a:srgbClr val="001CE0"/>
                </a:solidFill>
                <a:latin typeface="Helvetica Neue"/>
                <a:ea typeface="Helvetica Neue"/>
                <a:cs typeface="Helvetica Neue"/>
                <a:sym typeface="Helvetica Neue"/>
              </a:rPr>
              <a:t> di un canale</a:t>
            </a:r>
            <a:endParaRPr b="1" sz="3500">
              <a:solidFill>
                <a:srgbClr val="001CE0"/>
              </a:solidFill>
              <a:latin typeface="Helvetica Neue"/>
              <a:ea typeface="Helvetica Neue"/>
              <a:cs typeface="Helvetica Neue"/>
              <a:sym typeface="Helvetica Neue"/>
            </a:endParaRPr>
          </a:p>
        </p:txBody>
      </p:sp>
      <p:sp>
        <p:nvSpPr>
          <p:cNvPr id="404" name="Google Shape;404;p54"/>
          <p:cNvSpPr txBox="1"/>
          <p:nvPr/>
        </p:nvSpPr>
        <p:spPr>
          <a:xfrm>
            <a:off x="257700" y="1005150"/>
            <a:ext cx="61929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Transazione che viene propagata sulla rete da una delle due parti e chiude il canale riportando il saldo finale sulla blockchain.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Se possibile è preferibile non chiudere i canali</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Chiusura cooperativa </a:t>
            </a:r>
            <a:endParaRPr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Le controparti si mettono d’accordo e spendono la transazione di apertura col saldo finale</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Chiusura non cooperativa</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Non c’è truffa, propagato ultimo stato valido</a:t>
            </a:r>
            <a:endParaRPr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Truffa che non viene scoperta in tempo </a:t>
            </a:r>
            <a:endParaRPr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Justice Transaction: è stata scoperto un tentativo di truffa, si ottiene tutta la capacità del canale</a:t>
            </a:r>
            <a:endParaRPr sz="1800">
              <a:solidFill>
                <a:srgbClr val="001CE0"/>
              </a:solidFill>
              <a:latin typeface="Helvetica Neue"/>
              <a:ea typeface="Helvetica Neue"/>
              <a:cs typeface="Helvetica Neue"/>
              <a:sym typeface="Helvetica Neue"/>
            </a:endParaRPr>
          </a:p>
        </p:txBody>
      </p:sp>
      <p:sp>
        <p:nvSpPr>
          <p:cNvPr id="405" name="Google Shape;40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409" name="Shape 409"/>
        <p:cNvGrpSpPr/>
        <p:nvPr/>
      </p:nvGrpSpPr>
      <p:grpSpPr>
        <a:xfrm>
          <a:off x="0" y="0"/>
          <a:ext cx="0" cy="0"/>
          <a:chOff x="0" y="0"/>
          <a:chExt cx="0" cy="0"/>
        </a:xfrm>
      </p:grpSpPr>
      <p:sp>
        <p:nvSpPr>
          <p:cNvPr id="410" name="Google Shape;410;p55"/>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Routing </a:t>
            </a:r>
            <a:endParaRPr b="1" sz="3500">
              <a:solidFill>
                <a:srgbClr val="001CE0"/>
              </a:solidFill>
              <a:latin typeface="Helvetica Neue"/>
              <a:ea typeface="Helvetica Neue"/>
              <a:cs typeface="Helvetica Neue"/>
              <a:sym typeface="Helvetica Neue"/>
            </a:endParaRPr>
          </a:p>
        </p:txBody>
      </p:sp>
      <p:sp>
        <p:nvSpPr>
          <p:cNvPr id="411" name="Google Shape;411;p55"/>
          <p:cNvSpPr txBox="1"/>
          <p:nvPr/>
        </p:nvSpPr>
        <p:spPr>
          <a:xfrm>
            <a:off x="257700" y="1194550"/>
            <a:ext cx="3510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I canali di pagamento possono rimanere </a:t>
            </a:r>
            <a:r>
              <a:rPr b="1" lang="ru">
                <a:solidFill>
                  <a:srgbClr val="001CE0"/>
                </a:solidFill>
                <a:latin typeface="Helvetica Neue"/>
                <a:ea typeface="Helvetica Neue"/>
                <a:cs typeface="Helvetica Neue"/>
                <a:sym typeface="Helvetica Neue"/>
              </a:rPr>
              <a:t>privati</a:t>
            </a:r>
            <a:r>
              <a:rPr lang="ru">
                <a:solidFill>
                  <a:srgbClr val="001CE0"/>
                </a:solidFill>
                <a:latin typeface="Helvetica Neue"/>
                <a:ea typeface="Helvetica Neue"/>
                <a:cs typeface="Helvetica Neue"/>
                <a:sym typeface="Helvetica Neue"/>
              </a:rPr>
              <a:t> oppure </a:t>
            </a:r>
            <a:r>
              <a:rPr b="1" lang="ru">
                <a:solidFill>
                  <a:srgbClr val="001CE0"/>
                </a:solidFill>
                <a:latin typeface="Helvetica Neue"/>
                <a:ea typeface="Helvetica Neue"/>
                <a:cs typeface="Helvetica Neue"/>
                <a:sym typeface="Helvetica Neue"/>
              </a:rPr>
              <a:t>annunciati</a:t>
            </a:r>
            <a:r>
              <a:rPr lang="ru">
                <a:solidFill>
                  <a:srgbClr val="001CE0"/>
                </a:solidFill>
                <a:latin typeface="Helvetica Neue"/>
                <a:ea typeface="Helvetica Neue"/>
                <a:cs typeface="Helvetica Neue"/>
                <a:sym typeface="Helvetica Neue"/>
              </a:rPr>
              <a:t> a tutta la rete.</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Annunciare i canali permette al nodo collegarsi ad altri nodi e </a:t>
            </a:r>
            <a:r>
              <a:rPr b="1" lang="ru">
                <a:solidFill>
                  <a:srgbClr val="001CE0"/>
                </a:solidFill>
                <a:latin typeface="Helvetica Neue"/>
                <a:ea typeface="Helvetica Neue"/>
                <a:cs typeface="Helvetica Neue"/>
                <a:sym typeface="Helvetica Neue"/>
              </a:rPr>
              <a:t>costruire un grafo della rete, salvandolo in memoria</a:t>
            </a:r>
            <a:endParaRPr b="1">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Due nodi non devono necessariamente avere un canale fra di loro per poter fare un pagamento, </a:t>
            </a:r>
            <a:r>
              <a:rPr b="1" lang="ru">
                <a:solidFill>
                  <a:srgbClr val="001CE0"/>
                </a:solidFill>
                <a:latin typeface="Helvetica Neue"/>
                <a:ea typeface="Helvetica Neue"/>
                <a:cs typeface="Helvetica Neue"/>
                <a:sym typeface="Helvetica Neue"/>
              </a:rPr>
              <a:t>basta che sia presente un percorso</a:t>
            </a:r>
            <a:r>
              <a:rPr lang="ru">
                <a:solidFill>
                  <a:srgbClr val="001CE0"/>
                </a:solidFill>
                <a:latin typeface="Helvetica Neue"/>
                <a:ea typeface="Helvetica Neue"/>
                <a:cs typeface="Helvetica Neue"/>
                <a:sym typeface="Helvetica Neue"/>
              </a:rPr>
              <a:t> che li colleghi e che tutti i canali intermedi abbiano abbastanza </a:t>
            </a:r>
            <a:r>
              <a:rPr b="1" lang="ru">
                <a:solidFill>
                  <a:srgbClr val="001CE0"/>
                </a:solidFill>
                <a:latin typeface="Helvetica Neue"/>
                <a:ea typeface="Helvetica Neue"/>
                <a:cs typeface="Helvetica Neue"/>
                <a:sym typeface="Helvetica Neue"/>
              </a:rPr>
              <a:t>liquidità</a:t>
            </a:r>
            <a:endParaRPr b="1">
              <a:solidFill>
                <a:srgbClr val="001CE0"/>
              </a:solidFill>
              <a:latin typeface="Helvetica Neue"/>
              <a:ea typeface="Helvetica Neue"/>
              <a:cs typeface="Helvetica Neue"/>
              <a:sym typeface="Helvetica Neue"/>
            </a:endParaRPr>
          </a:p>
        </p:txBody>
      </p:sp>
      <p:sp>
        <p:nvSpPr>
          <p:cNvPr id="412" name="Google Shape;41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413" name="Google Shape;413;p55"/>
          <p:cNvPicPr preferRelativeResize="0"/>
          <p:nvPr/>
        </p:nvPicPr>
        <p:blipFill>
          <a:blip r:embed="rId3">
            <a:alphaModFix/>
          </a:blip>
          <a:stretch>
            <a:fillRect/>
          </a:stretch>
        </p:blipFill>
        <p:spPr>
          <a:xfrm>
            <a:off x="4747625" y="1367049"/>
            <a:ext cx="3207800" cy="2865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417" name="Shape 417"/>
        <p:cNvGrpSpPr/>
        <p:nvPr/>
      </p:nvGrpSpPr>
      <p:grpSpPr>
        <a:xfrm>
          <a:off x="0" y="0"/>
          <a:ext cx="0" cy="0"/>
          <a:chOff x="0" y="0"/>
          <a:chExt cx="0" cy="0"/>
        </a:xfrm>
      </p:grpSpPr>
      <p:sp>
        <p:nvSpPr>
          <p:cNvPr id="418" name="Google Shape;418;p56"/>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Routing </a:t>
            </a:r>
            <a:endParaRPr b="1" sz="3500">
              <a:solidFill>
                <a:srgbClr val="001CE0"/>
              </a:solidFill>
              <a:latin typeface="Helvetica Neue"/>
              <a:ea typeface="Helvetica Neue"/>
              <a:cs typeface="Helvetica Neue"/>
              <a:sym typeface="Helvetica Neue"/>
            </a:endParaRPr>
          </a:p>
        </p:txBody>
      </p:sp>
      <p:sp>
        <p:nvSpPr>
          <p:cNvPr id="419" name="Google Shape;41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420" name="Google Shape;420;p56"/>
          <p:cNvPicPr preferRelativeResize="0"/>
          <p:nvPr/>
        </p:nvPicPr>
        <p:blipFill>
          <a:blip r:embed="rId3">
            <a:alphaModFix/>
          </a:blip>
          <a:stretch>
            <a:fillRect/>
          </a:stretch>
        </p:blipFill>
        <p:spPr>
          <a:xfrm>
            <a:off x="2537350" y="960900"/>
            <a:ext cx="4069295" cy="38777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424" name="Shape 424"/>
        <p:cNvGrpSpPr/>
        <p:nvPr/>
      </p:nvGrpSpPr>
      <p:grpSpPr>
        <a:xfrm>
          <a:off x="0" y="0"/>
          <a:ext cx="0" cy="0"/>
          <a:chOff x="0" y="0"/>
          <a:chExt cx="0" cy="0"/>
        </a:xfrm>
      </p:grpSpPr>
      <p:sp>
        <p:nvSpPr>
          <p:cNvPr id="425" name="Google Shape;425;p57"/>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Come funziona il routing</a:t>
            </a:r>
            <a:endParaRPr b="1" sz="3500">
              <a:solidFill>
                <a:srgbClr val="001CE0"/>
              </a:solidFill>
              <a:latin typeface="Helvetica Neue"/>
              <a:ea typeface="Helvetica Neue"/>
              <a:cs typeface="Helvetica Neue"/>
              <a:sym typeface="Helvetica Neue"/>
            </a:endParaRPr>
          </a:p>
        </p:txBody>
      </p:sp>
      <p:sp>
        <p:nvSpPr>
          <p:cNvPr id="426" name="Google Shape;426;p57"/>
          <p:cNvSpPr txBox="1"/>
          <p:nvPr/>
        </p:nvSpPr>
        <p:spPr>
          <a:xfrm>
            <a:off x="676250" y="1246225"/>
            <a:ext cx="33522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Il routing nella rete Lightning Network si basa sul passaggio di </a:t>
            </a:r>
            <a:r>
              <a:rPr b="1" lang="ru">
                <a:solidFill>
                  <a:srgbClr val="001CE0"/>
                </a:solidFill>
                <a:latin typeface="Helvetica Neue"/>
                <a:ea typeface="Helvetica Neue"/>
                <a:cs typeface="Helvetica Neue"/>
                <a:sym typeface="Helvetica Neue"/>
              </a:rPr>
              <a:t>hash time-locked contract (HTLC),</a:t>
            </a:r>
            <a:r>
              <a:rPr lang="ru">
                <a:solidFill>
                  <a:srgbClr val="001CE0"/>
                </a:solidFill>
                <a:latin typeface="Helvetica Neue"/>
                <a:ea typeface="Helvetica Neue"/>
                <a:cs typeface="Helvetica Neue"/>
                <a:sym typeface="Helvetica Neue"/>
              </a:rPr>
              <a:t> tra diversi nodi fino a raggiungere la destinazione che ha richiesto il pagamento.</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Un HTLC è una transazione che viene eseguita solo se vengono soddisfatte determinate condizioni, come il passaggio di una chiave segreta entro un determinato periodo di tempo.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I nodi intermedi possono </a:t>
            </a:r>
            <a:r>
              <a:rPr b="1" lang="ru">
                <a:solidFill>
                  <a:srgbClr val="001CE0"/>
                </a:solidFill>
                <a:latin typeface="Helvetica Neue"/>
                <a:ea typeface="Helvetica Neue"/>
                <a:cs typeface="Helvetica Neue"/>
                <a:sym typeface="Helvetica Neue"/>
              </a:rPr>
              <a:t>guadagnare delle commissioni</a:t>
            </a:r>
            <a:r>
              <a:rPr lang="ru">
                <a:solidFill>
                  <a:srgbClr val="001CE0"/>
                </a:solidFill>
                <a:latin typeface="Helvetica Neue"/>
                <a:ea typeface="Helvetica Neue"/>
                <a:cs typeface="Helvetica Neue"/>
                <a:sym typeface="Helvetica Neue"/>
              </a:rPr>
              <a:t> per il lavoro svolto</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p:txBody>
      </p:sp>
      <p:sp>
        <p:nvSpPr>
          <p:cNvPr id="427" name="Google Shape;42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428" name="Google Shape;428;p57"/>
          <p:cNvPicPr preferRelativeResize="0"/>
          <p:nvPr/>
        </p:nvPicPr>
        <p:blipFill>
          <a:blip r:embed="rId3">
            <a:alphaModFix/>
          </a:blip>
          <a:stretch>
            <a:fillRect/>
          </a:stretch>
        </p:blipFill>
        <p:spPr>
          <a:xfrm>
            <a:off x="4983700" y="1064050"/>
            <a:ext cx="3556663" cy="34970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432" name="Shape 432"/>
        <p:cNvGrpSpPr/>
        <p:nvPr/>
      </p:nvGrpSpPr>
      <p:grpSpPr>
        <a:xfrm>
          <a:off x="0" y="0"/>
          <a:ext cx="0" cy="0"/>
          <a:chOff x="0" y="0"/>
          <a:chExt cx="0" cy="0"/>
        </a:xfrm>
      </p:grpSpPr>
      <p:sp>
        <p:nvSpPr>
          <p:cNvPr id="433" name="Google Shape;433;p58"/>
          <p:cNvSpPr txBox="1"/>
          <p:nvPr/>
        </p:nvSpPr>
        <p:spPr>
          <a:xfrm>
            <a:off x="94306" y="106675"/>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Stato della rete Lightning </a:t>
            </a:r>
            <a:endParaRPr b="1" sz="3500">
              <a:solidFill>
                <a:srgbClr val="001CE0"/>
              </a:solidFill>
              <a:latin typeface="Helvetica Neue"/>
              <a:ea typeface="Helvetica Neue"/>
              <a:cs typeface="Helvetica Neue"/>
              <a:sym typeface="Helvetica Neue"/>
            </a:endParaRPr>
          </a:p>
        </p:txBody>
      </p:sp>
      <p:pic>
        <p:nvPicPr>
          <p:cNvPr id="434" name="Google Shape;434;p58"/>
          <p:cNvPicPr preferRelativeResize="0"/>
          <p:nvPr/>
        </p:nvPicPr>
        <p:blipFill>
          <a:blip r:embed="rId3">
            <a:alphaModFix/>
          </a:blip>
          <a:stretch>
            <a:fillRect/>
          </a:stretch>
        </p:blipFill>
        <p:spPr>
          <a:xfrm>
            <a:off x="886173" y="1253825"/>
            <a:ext cx="7371663" cy="3837000"/>
          </a:xfrm>
          <a:prstGeom prst="rect">
            <a:avLst/>
          </a:prstGeom>
          <a:noFill/>
          <a:ln>
            <a:noFill/>
          </a:ln>
        </p:spPr>
      </p:pic>
      <p:sp>
        <p:nvSpPr>
          <p:cNvPr id="435" name="Google Shape;435;p58"/>
          <p:cNvSpPr txBox="1"/>
          <p:nvPr/>
        </p:nvSpPr>
        <p:spPr>
          <a:xfrm>
            <a:off x="994181" y="761225"/>
            <a:ext cx="60915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ru" sz="1000" u="sng">
                <a:solidFill>
                  <a:schemeClr val="hlink"/>
                </a:solidFill>
                <a:latin typeface="Helvetica Neue"/>
                <a:ea typeface="Helvetica Neue"/>
                <a:cs typeface="Helvetica Neue"/>
                <a:sym typeface="Helvetica Neue"/>
                <a:hlinkClick r:id="rId4"/>
              </a:rPr>
              <a:t>https://mempool.space/it/lightning</a:t>
            </a:r>
            <a:r>
              <a:rPr lang="ru" sz="1000">
                <a:solidFill>
                  <a:srgbClr val="001CE0"/>
                </a:solidFill>
                <a:latin typeface="Helvetica Neue"/>
                <a:ea typeface="Helvetica Neue"/>
                <a:cs typeface="Helvetica Neue"/>
                <a:sym typeface="Helvetica Neue"/>
              </a:rPr>
              <a:t> </a:t>
            </a:r>
            <a:br>
              <a:rPr lang="ru" sz="1000">
                <a:solidFill>
                  <a:srgbClr val="001CE0"/>
                </a:solidFill>
                <a:latin typeface="Helvetica Neue"/>
                <a:ea typeface="Helvetica Neue"/>
                <a:cs typeface="Helvetica Neue"/>
                <a:sym typeface="Helvetica Neue"/>
              </a:rPr>
            </a:br>
            <a:r>
              <a:rPr lang="ru" sz="1000" u="sng">
                <a:solidFill>
                  <a:schemeClr val="hlink"/>
                </a:solidFill>
                <a:latin typeface="Helvetica Neue"/>
                <a:ea typeface="Helvetica Neue"/>
                <a:cs typeface="Helvetica Neue"/>
                <a:sym typeface="Helvetica Neue"/>
                <a:hlinkClick r:id="rId5"/>
              </a:rPr>
              <a:t>https://amboss.space/</a:t>
            </a:r>
            <a:endParaRPr sz="1000">
              <a:solidFill>
                <a:srgbClr val="001CE0"/>
              </a:solidFill>
              <a:latin typeface="Helvetica Neue"/>
              <a:ea typeface="Helvetica Neue"/>
              <a:cs typeface="Helvetica Neue"/>
              <a:sym typeface="Helvetica Neue"/>
            </a:endParaRPr>
          </a:p>
        </p:txBody>
      </p:sp>
      <p:sp>
        <p:nvSpPr>
          <p:cNvPr id="436" name="Google Shape;43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440" name="Shape 440"/>
        <p:cNvGrpSpPr/>
        <p:nvPr/>
      </p:nvGrpSpPr>
      <p:grpSpPr>
        <a:xfrm>
          <a:off x="0" y="0"/>
          <a:ext cx="0" cy="0"/>
          <a:chOff x="0" y="0"/>
          <a:chExt cx="0" cy="0"/>
        </a:xfrm>
      </p:grpSpPr>
      <p:sp>
        <p:nvSpPr>
          <p:cNvPr id="441" name="Google Shape;441;p59"/>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Privacy su Lightning Network</a:t>
            </a:r>
            <a:endParaRPr b="1" sz="3500">
              <a:solidFill>
                <a:srgbClr val="001CE0"/>
              </a:solidFill>
              <a:latin typeface="Helvetica Neue"/>
              <a:ea typeface="Helvetica Neue"/>
              <a:cs typeface="Helvetica Neue"/>
              <a:sym typeface="Helvetica Neue"/>
            </a:endParaRPr>
          </a:p>
        </p:txBody>
      </p:sp>
      <p:sp>
        <p:nvSpPr>
          <p:cNvPr id="442" name="Google Shape;442;p59"/>
          <p:cNvSpPr txBox="1"/>
          <p:nvPr/>
        </p:nvSpPr>
        <p:spPr>
          <a:xfrm>
            <a:off x="201550" y="1097375"/>
            <a:ext cx="3653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Lightning utilizza l’</a:t>
            </a:r>
            <a:r>
              <a:rPr b="1" lang="ru">
                <a:solidFill>
                  <a:srgbClr val="001CE0"/>
                </a:solidFill>
                <a:latin typeface="Helvetica Neue"/>
                <a:ea typeface="Helvetica Neue"/>
                <a:cs typeface="Helvetica Neue"/>
                <a:sym typeface="Helvetica Neue"/>
              </a:rPr>
              <a:t>onion routing</a:t>
            </a:r>
            <a:r>
              <a:rPr lang="ru">
                <a:solidFill>
                  <a:srgbClr val="001CE0"/>
                </a:solidFill>
                <a:latin typeface="Helvetica Neue"/>
                <a:ea typeface="Helvetica Neue"/>
                <a:cs typeface="Helvetica Neue"/>
                <a:sym typeface="Helvetica Neue"/>
              </a:rPr>
              <a:t> per migliorare la privacy nei pagamenti</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Cifrando i dati del pagamento tramite la </a:t>
            </a:r>
            <a:r>
              <a:rPr b="1" lang="ru">
                <a:solidFill>
                  <a:srgbClr val="001CE0"/>
                </a:solidFill>
                <a:latin typeface="Helvetica Neue"/>
                <a:ea typeface="Helvetica Neue"/>
                <a:cs typeface="Helvetica Neue"/>
                <a:sym typeface="Helvetica Neue"/>
              </a:rPr>
              <a:t>crittografia </a:t>
            </a:r>
            <a:r>
              <a:rPr b="1" lang="ru">
                <a:solidFill>
                  <a:srgbClr val="001CE0"/>
                </a:solidFill>
                <a:latin typeface="Helvetica Neue"/>
                <a:ea typeface="Helvetica Neue"/>
                <a:cs typeface="Helvetica Neue"/>
                <a:sym typeface="Helvetica Neue"/>
              </a:rPr>
              <a:t>asimmetrica</a:t>
            </a:r>
            <a:r>
              <a:rPr b="1" lang="ru">
                <a:solidFill>
                  <a:srgbClr val="001CE0"/>
                </a:solidFill>
                <a:latin typeface="Helvetica Neue"/>
                <a:ea typeface="Helvetica Neue"/>
                <a:cs typeface="Helvetica Neue"/>
                <a:sym typeface="Helvetica Neue"/>
              </a:rPr>
              <a:t> </a:t>
            </a:r>
            <a:r>
              <a:rPr lang="ru">
                <a:solidFill>
                  <a:srgbClr val="001CE0"/>
                </a:solidFill>
                <a:latin typeface="Helvetica Neue"/>
                <a:ea typeface="Helvetica Neue"/>
                <a:cs typeface="Helvetica Neue"/>
                <a:sym typeface="Helvetica Neue"/>
              </a:rPr>
              <a:t>permette di leggere il messaggio in chiaro solo al destinatario.</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Sono comunque possibili delle euristiche a livello di rete (Indirizzi IP, metadati,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Lightning supporta anche la </a:t>
            </a:r>
            <a:r>
              <a:rPr b="1" lang="ru">
                <a:solidFill>
                  <a:srgbClr val="001CE0"/>
                </a:solidFill>
                <a:latin typeface="Helvetica Neue"/>
                <a:ea typeface="Helvetica Neue"/>
                <a:cs typeface="Helvetica Neue"/>
                <a:sym typeface="Helvetica Neue"/>
              </a:rPr>
              <a:t>rete</a:t>
            </a:r>
            <a:r>
              <a:rPr lang="ru">
                <a:solidFill>
                  <a:srgbClr val="001CE0"/>
                </a:solidFill>
                <a:latin typeface="Helvetica Neue"/>
                <a:ea typeface="Helvetica Neue"/>
                <a:cs typeface="Helvetica Neue"/>
                <a:sym typeface="Helvetica Neue"/>
              </a:rPr>
              <a:t> </a:t>
            </a:r>
            <a:r>
              <a:rPr b="1" lang="ru">
                <a:solidFill>
                  <a:srgbClr val="001CE0"/>
                </a:solidFill>
                <a:latin typeface="Helvetica Neue"/>
                <a:ea typeface="Helvetica Neue"/>
                <a:cs typeface="Helvetica Neue"/>
                <a:sym typeface="Helvetica Neue"/>
              </a:rPr>
              <a:t>TOR</a:t>
            </a:r>
            <a:r>
              <a:rPr lang="ru">
                <a:solidFill>
                  <a:srgbClr val="001CE0"/>
                </a:solidFill>
                <a:latin typeface="Helvetica Neue"/>
                <a:ea typeface="Helvetica Neue"/>
                <a:cs typeface="Helvetica Neue"/>
                <a:sym typeface="Helvetica Neue"/>
              </a:rPr>
              <a:t>, che permette ulteriormente di </a:t>
            </a:r>
            <a:r>
              <a:rPr b="1" lang="ru">
                <a:solidFill>
                  <a:srgbClr val="001CE0"/>
                </a:solidFill>
                <a:latin typeface="Helvetica Neue"/>
                <a:ea typeface="Helvetica Neue"/>
                <a:cs typeface="Helvetica Neue"/>
                <a:sym typeface="Helvetica Neue"/>
              </a:rPr>
              <a:t>migliorare la privacy degli utenti,</a:t>
            </a:r>
            <a:r>
              <a:rPr b="1" lang="ru">
                <a:solidFill>
                  <a:srgbClr val="001CE0"/>
                </a:solidFill>
                <a:latin typeface="Helvetica Neue"/>
                <a:ea typeface="Helvetica Neue"/>
                <a:cs typeface="Helvetica Neue"/>
                <a:sym typeface="Helvetica Neue"/>
              </a:rPr>
              <a:t> </a:t>
            </a:r>
            <a:r>
              <a:rPr lang="ru">
                <a:solidFill>
                  <a:srgbClr val="001CE0"/>
                </a:solidFill>
                <a:latin typeface="Helvetica Neue"/>
                <a:ea typeface="Helvetica Neue"/>
                <a:cs typeface="Helvetica Neue"/>
                <a:sym typeface="Helvetica Neue"/>
              </a:rPr>
              <a:t>proteggendo dalla sorveglianza su internet</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001CE0"/>
              </a:solidFill>
              <a:latin typeface="Helvetica Neue"/>
              <a:ea typeface="Helvetica Neue"/>
              <a:cs typeface="Helvetica Neue"/>
              <a:sym typeface="Helvetica Neue"/>
            </a:endParaRPr>
          </a:p>
        </p:txBody>
      </p:sp>
      <p:sp>
        <p:nvSpPr>
          <p:cNvPr id="443" name="Google Shape;44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444" name="Google Shape;444;p59"/>
          <p:cNvPicPr preferRelativeResize="0"/>
          <p:nvPr/>
        </p:nvPicPr>
        <p:blipFill>
          <a:blip r:embed="rId3">
            <a:alphaModFix/>
          </a:blip>
          <a:stretch>
            <a:fillRect/>
          </a:stretch>
        </p:blipFill>
        <p:spPr>
          <a:xfrm>
            <a:off x="3947225" y="1347325"/>
            <a:ext cx="4965824" cy="2599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448" name="Shape 448"/>
        <p:cNvGrpSpPr/>
        <p:nvPr/>
      </p:nvGrpSpPr>
      <p:grpSpPr>
        <a:xfrm>
          <a:off x="0" y="0"/>
          <a:ext cx="0" cy="0"/>
          <a:chOff x="0" y="0"/>
          <a:chExt cx="0" cy="0"/>
        </a:xfrm>
      </p:grpSpPr>
      <p:sp>
        <p:nvSpPr>
          <p:cNvPr id="449" name="Google Shape;449;p60"/>
          <p:cNvSpPr txBox="1"/>
          <p:nvPr/>
        </p:nvSpPr>
        <p:spPr>
          <a:xfrm>
            <a:off x="391000" y="1130825"/>
            <a:ext cx="4169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Problemi:</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Lavoro che richiede diversa esperienza, risorse e tempo</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Gestire il backup dei canali è rischioso. File “tossico”</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Serve hardware affidabile e sempre on-line</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Sicurezza: gestendo un hot-wallet bisogna garantire una buona sicurezza per il nodo e le chiavi private</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Difficile gestione della liquidità nei canali (ribilanciamenti)</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Ad oggi complesso andare a break-even (spese &gt; guadagni)</a:t>
            </a:r>
            <a:endParaRPr>
              <a:solidFill>
                <a:srgbClr val="001CE0"/>
              </a:solidFill>
              <a:latin typeface="Helvetica Neue"/>
              <a:ea typeface="Helvetica Neue"/>
              <a:cs typeface="Helvetica Neue"/>
              <a:sym typeface="Helvetica Neue"/>
            </a:endParaRPr>
          </a:p>
        </p:txBody>
      </p:sp>
      <p:sp>
        <p:nvSpPr>
          <p:cNvPr id="450" name="Google Shape;450;p60"/>
          <p:cNvSpPr txBox="1"/>
          <p:nvPr/>
        </p:nvSpPr>
        <p:spPr>
          <a:xfrm>
            <a:off x="117100" y="77025"/>
            <a:ext cx="60192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Gestire un nodo</a:t>
            </a:r>
            <a:r>
              <a:rPr b="1" lang="ru" sz="3500">
                <a:solidFill>
                  <a:srgbClr val="001CE0"/>
                </a:solidFill>
                <a:latin typeface="Helvetica Neue"/>
                <a:ea typeface="Helvetica Neue"/>
                <a:cs typeface="Helvetica Neue"/>
                <a:sym typeface="Helvetica Neue"/>
              </a:rPr>
              <a:t> Lightning</a:t>
            </a:r>
            <a:endParaRPr b="1" sz="3500">
              <a:solidFill>
                <a:srgbClr val="001CE0"/>
              </a:solidFill>
              <a:latin typeface="Helvetica Neue"/>
              <a:ea typeface="Helvetica Neue"/>
              <a:cs typeface="Helvetica Neue"/>
              <a:sym typeface="Helvetica Neue"/>
            </a:endParaRPr>
          </a:p>
        </p:txBody>
      </p:sp>
      <p:sp>
        <p:nvSpPr>
          <p:cNvPr id="451" name="Google Shape;451;p60"/>
          <p:cNvSpPr txBox="1"/>
          <p:nvPr/>
        </p:nvSpPr>
        <p:spPr>
          <a:xfrm>
            <a:off x="5049275" y="1173500"/>
            <a:ext cx="3565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Alcune possibili possibili soluzioni:</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Studiare e sperimentare</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Farsi aiutare con librerie esterne e tool automatici (facendo attenzione alla sicurezza)</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Utilizzare sistemi hardware resilienti (Dischi in RAID, UPS, VPS)</a:t>
            </a:r>
            <a:endParaRPr>
              <a:solidFill>
                <a:srgbClr val="001CE0"/>
              </a:solidFill>
              <a:latin typeface="Helvetica Neue"/>
              <a:ea typeface="Helvetica Neue"/>
              <a:cs typeface="Helvetica Neue"/>
              <a:sym typeface="Helvetica Neue"/>
            </a:endParaRPr>
          </a:p>
        </p:txBody>
      </p:sp>
      <p:sp>
        <p:nvSpPr>
          <p:cNvPr id="452" name="Google Shape;452;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456" name="Shape 456"/>
        <p:cNvGrpSpPr/>
        <p:nvPr/>
      </p:nvGrpSpPr>
      <p:grpSpPr>
        <a:xfrm>
          <a:off x="0" y="0"/>
          <a:ext cx="0" cy="0"/>
          <a:chOff x="0" y="0"/>
          <a:chExt cx="0" cy="0"/>
        </a:xfrm>
      </p:grpSpPr>
      <p:sp>
        <p:nvSpPr>
          <p:cNvPr id="457" name="Google Shape;457;p61"/>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Lightning Service Providers</a:t>
            </a:r>
            <a:endParaRPr b="1" sz="3500">
              <a:solidFill>
                <a:srgbClr val="001CE0"/>
              </a:solidFill>
              <a:latin typeface="Helvetica Neue"/>
              <a:ea typeface="Helvetica Neue"/>
              <a:cs typeface="Helvetica Neue"/>
              <a:sym typeface="Helvetica Neue"/>
            </a:endParaRPr>
          </a:p>
        </p:txBody>
      </p:sp>
      <p:sp>
        <p:nvSpPr>
          <p:cNvPr id="458" name="Google Shape;458;p61"/>
          <p:cNvSpPr txBox="1"/>
          <p:nvPr/>
        </p:nvSpPr>
        <p:spPr>
          <a:xfrm>
            <a:off x="336525" y="1401150"/>
            <a:ext cx="6097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ru">
                <a:solidFill>
                  <a:srgbClr val="001CE0"/>
                </a:solidFill>
                <a:latin typeface="Helvetica Neue"/>
                <a:ea typeface="Helvetica Neue"/>
                <a:cs typeface="Helvetica Neue"/>
                <a:sym typeface="Helvetica Neue"/>
              </a:rPr>
              <a:t>Hub</a:t>
            </a:r>
            <a:r>
              <a:rPr lang="ru">
                <a:solidFill>
                  <a:srgbClr val="001CE0"/>
                </a:solidFill>
                <a:latin typeface="Helvetica Neue"/>
                <a:ea typeface="Helvetica Neue"/>
                <a:cs typeface="Helvetica Neue"/>
                <a:sym typeface="Helvetica Neue"/>
              </a:rPr>
              <a:t> della rete Lightning che</a:t>
            </a:r>
            <a:r>
              <a:rPr b="1" lang="ru">
                <a:solidFill>
                  <a:srgbClr val="001CE0"/>
                </a:solidFill>
                <a:latin typeface="Helvetica Neue"/>
                <a:ea typeface="Helvetica Neue"/>
                <a:cs typeface="Helvetica Neue"/>
                <a:sym typeface="Helvetica Neue"/>
              </a:rPr>
              <a:t> forniscono dei servizi semplificati</a:t>
            </a:r>
            <a:r>
              <a:rPr lang="ru">
                <a:solidFill>
                  <a:srgbClr val="001CE0"/>
                </a:solidFill>
                <a:latin typeface="Helvetica Neue"/>
                <a:ea typeface="Helvetica Neue"/>
                <a:cs typeface="Helvetica Neue"/>
                <a:sym typeface="Helvetica Neue"/>
              </a:rPr>
              <a:t> per utenti che vogliono utilizzare la rete Lightning.</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ru">
                <a:solidFill>
                  <a:srgbClr val="001CE0"/>
                </a:solidFill>
                <a:latin typeface="Helvetica Neue"/>
                <a:ea typeface="Helvetica Neue"/>
                <a:cs typeface="Helvetica Neue"/>
                <a:sym typeface="Helvetica Neue"/>
              </a:rPr>
              <a:t>Alcuni dei servizi offerti:</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b="1" lang="ru">
                <a:solidFill>
                  <a:srgbClr val="001CE0"/>
                </a:solidFill>
                <a:latin typeface="Helvetica Neue"/>
                <a:ea typeface="Helvetica Neue"/>
                <a:cs typeface="Helvetica Neue"/>
                <a:sym typeface="Helvetica Neue"/>
              </a:rPr>
              <a:t>A</a:t>
            </a:r>
            <a:r>
              <a:rPr b="1" lang="ru">
                <a:solidFill>
                  <a:srgbClr val="001CE0"/>
                </a:solidFill>
                <a:latin typeface="Helvetica Neue"/>
                <a:ea typeface="Helvetica Neue"/>
                <a:cs typeface="Helvetica Neue"/>
                <a:sym typeface="Helvetica Neue"/>
              </a:rPr>
              <a:t>pertura di canali a richiesta </a:t>
            </a:r>
            <a:r>
              <a:rPr lang="ru">
                <a:solidFill>
                  <a:srgbClr val="001CE0"/>
                </a:solidFill>
                <a:latin typeface="Helvetica Neue"/>
                <a:ea typeface="Helvetica Neue"/>
                <a:cs typeface="Helvetica Neue"/>
                <a:sym typeface="Helvetica Neue"/>
              </a:rPr>
              <a:t> </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b="1" lang="ru">
                <a:solidFill>
                  <a:srgbClr val="001CE0"/>
                </a:solidFill>
                <a:latin typeface="Helvetica Neue"/>
                <a:ea typeface="Helvetica Neue"/>
                <a:cs typeface="Helvetica Neue"/>
                <a:sym typeface="Helvetica Neue"/>
              </a:rPr>
              <a:t>Trampoline node</a:t>
            </a:r>
            <a:endParaRPr b="1">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b="1" lang="ru">
                <a:solidFill>
                  <a:srgbClr val="001CE0"/>
                </a:solidFill>
                <a:latin typeface="Helvetica Neue"/>
                <a:ea typeface="Helvetica Neue"/>
                <a:cs typeface="Helvetica Neue"/>
                <a:sym typeface="Helvetica Neue"/>
              </a:rPr>
              <a:t>Watchtower</a:t>
            </a:r>
            <a:endParaRPr b="1">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b="1" lang="ru">
                <a:solidFill>
                  <a:srgbClr val="001CE0"/>
                </a:solidFill>
                <a:latin typeface="Helvetica Neue"/>
                <a:ea typeface="Helvetica Neue"/>
                <a:cs typeface="Helvetica Neue"/>
                <a:sym typeface="Helvetica Neue"/>
              </a:rPr>
              <a:t>Backup dei canali</a:t>
            </a:r>
            <a:endParaRPr b="1">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b="1" lang="ru">
                <a:solidFill>
                  <a:srgbClr val="001CE0"/>
                </a:solidFill>
                <a:latin typeface="Helvetica Neue"/>
                <a:ea typeface="Helvetica Neue"/>
                <a:cs typeface="Helvetica Neue"/>
                <a:sym typeface="Helvetica Neue"/>
              </a:rPr>
              <a:t>Swap LN-BTC / BTC-LN</a:t>
            </a:r>
            <a:endParaRPr b="1">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Possibile </a:t>
            </a:r>
            <a:r>
              <a:rPr b="1" lang="ru">
                <a:solidFill>
                  <a:srgbClr val="001CE0"/>
                </a:solidFill>
                <a:latin typeface="Helvetica Neue"/>
                <a:ea typeface="Helvetica Neue"/>
                <a:cs typeface="Helvetica Neue"/>
                <a:sym typeface="Helvetica Neue"/>
              </a:rPr>
              <a:t>punto di centralizzazione</a:t>
            </a:r>
            <a:r>
              <a:rPr lang="ru">
                <a:solidFill>
                  <a:srgbClr val="001CE0"/>
                </a:solidFill>
                <a:latin typeface="Helvetica Neue"/>
                <a:ea typeface="Helvetica Neue"/>
                <a:cs typeface="Helvetica Neue"/>
                <a:sym typeface="Helvetica Neue"/>
              </a:rPr>
              <a:t> della rete, ma garantiscono per alcuni servizi utili per una migliore scalabilità </a:t>
            </a:r>
            <a:endParaRPr>
              <a:solidFill>
                <a:srgbClr val="001CE0"/>
              </a:solidFill>
              <a:latin typeface="Helvetica Neue"/>
              <a:ea typeface="Helvetica Neue"/>
              <a:cs typeface="Helvetica Neue"/>
              <a:sym typeface="Helvetica Neue"/>
            </a:endParaRPr>
          </a:p>
        </p:txBody>
      </p:sp>
      <p:sp>
        <p:nvSpPr>
          <p:cNvPr id="459" name="Google Shape;45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460" name="Google Shape;460;p61"/>
          <p:cNvPicPr preferRelativeResize="0"/>
          <p:nvPr/>
        </p:nvPicPr>
        <p:blipFill>
          <a:blip r:embed="rId3">
            <a:alphaModFix/>
          </a:blip>
          <a:stretch>
            <a:fillRect/>
          </a:stretch>
        </p:blipFill>
        <p:spPr>
          <a:xfrm>
            <a:off x="4565250" y="1943811"/>
            <a:ext cx="4410250" cy="1918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82" name="Shape 82"/>
        <p:cNvGrpSpPr/>
        <p:nvPr/>
      </p:nvGrpSpPr>
      <p:grpSpPr>
        <a:xfrm>
          <a:off x="0" y="0"/>
          <a:ext cx="0" cy="0"/>
          <a:chOff x="0" y="0"/>
          <a:chExt cx="0" cy="0"/>
        </a:xfrm>
      </p:grpSpPr>
      <p:sp>
        <p:nvSpPr>
          <p:cNvPr id="83" name="Google Shape;83;p17"/>
          <p:cNvSpPr txBox="1"/>
          <p:nvPr/>
        </p:nvSpPr>
        <p:spPr>
          <a:xfrm>
            <a:off x="422925" y="1579900"/>
            <a:ext cx="3326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2400">
                <a:solidFill>
                  <a:srgbClr val="001CE0"/>
                </a:solidFill>
                <a:latin typeface="Helvetica Neue"/>
                <a:ea typeface="Helvetica Neue"/>
                <a:cs typeface="Helvetica Neue"/>
                <a:sym typeface="Helvetica Neue"/>
              </a:rPr>
              <a:t>Capacità di un sistema di gestire una </a:t>
            </a:r>
            <a:r>
              <a:rPr b="1" lang="ru" sz="2400">
                <a:solidFill>
                  <a:srgbClr val="001CE0"/>
                </a:solidFill>
                <a:latin typeface="Helvetica Neue"/>
                <a:ea typeface="Helvetica Neue"/>
                <a:cs typeface="Helvetica Neue"/>
                <a:sym typeface="Helvetica Neue"/>
              </a:rPr>
              <a:t>maggiore quantità di dati o di utenti </a:t>
            </a:r>
            <a:r>
              <a:rPr lang="ru" sz="2400">
                <a:solidFill>
                  <a:srgbClr val="001CE0"/>
                </a:solidFill>
                <a:latin typeface="Helvetica Neue"/>
                <a:ea typeface="Helvetica Neue"/>
                <a:cs typeface="Helvetica Neue"/>
                <a:sym typeface="Helvetica Neue"/>
              </a:rPr>
              <a:t>senza compromettere </a:t>
            </a:r>
            <a:r>
              <a:rPr b="1" lang="ru" sz="2400">
                <a:solidFill>
                  <a:srgbClr val="001CE0"/>
                </a:solidFill>
                <a:latin typeface="Helvetica Neue"/>
                <a:ea typeface="Helvetica Neue"/>
                <a:cs typeface="Helvetica Neue"/>
                <a:sym typeface="Helvetica Neue"/>
              </a:rPr>
              <a:t>prestazioni o stabilità</a:t>
            </a:r>
            <a:endParaRPr b="1" sz="1500">
              <a:solidFill>
                <a:srgbClr val="001CE0"/>
              </a:solidFill>
              <a:latin typeface="Helvetica Neue"/>
              <a:ea typeface="Helvetica Neue"/>
              <a:cs typeface="Helvetica Neue"/>
              <a:sym typeface="Helvetica Neue"/>
            </a:endParaRPr>
          </a:p>
        </p:txBody>
      </p:sp>
      <p:sp>
        <p:nvSpPr>
          <p:cNvPr id="84" name="Google Shape;84;p17"/>
          <p:cNvSpPr txBox="1"/>
          <p:nvPr/>
        </p:nvSpPr>
        <p:spPr>
          <a:xfrm>
            <a:off x="292131" y="26960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Scalare un Protocollo</a:t>
            </a:r>
            <a:endParaRPr b="1" sz="3500">
              <a:solidFill>
                <a:srgbClr val="001CE0"/>
              </a:solidFill>
              <a:latin typeface="Helvetica Neue"/>
              <a:ea typeface="Helvetica Neue"/>
              <a:cs typeface="Helvetica Neue"/>
              <a:sym typeface="Helvetica Neue"/>
            </a:endParaRPr>
          </a:p>
        </p:txBody>
      </p:sp>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86" name="Google Shape;86;p17"/>
          <p:cNvSpPr txBox="1"/>
          <p:nvPr/>
        </p:nvSpPr>
        <p:spPr>
          <a:xfrm>
            <a:off x="5643975" y="2904325"/>
            <a:ext cx="3326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Per Bitcoin la capacità della rete di gestire un </a:t>
            </a:r>
            <a:r>
              <a:rPr b="1" lang="ru" sz="1500">
                <a:solidFill>
                  <a:srgbClr val="001CE0"/>
                </a:solidFill>
                <a:latin typeface="Helvetica Neue"/>
                <a:ea typeface="Helvetica Neue"/>
                <a:cs typeface="Helvetica Neue"/>
                <a:sym typeface="Helvetica Neue"/>
              </a:rPr>
              <a:t>maggior numero di transazioni</a:t>
            </a:r>
            <a:r>
              <a:rPr lang="ru" sz="1500">
                <a:solidFill>
                  <a:srgbClr val="001CE0"/>
                </a:solidFill>
                <a:latin typeface="Helvetica Neue"/>
                <a:ea typeface="Helvetica Neue"/>
                <a:cs typeface="Helvetica Neue"/>
                <a:sym typeface="Helvetica Neue"/>
              </a:rPr>
              <a:t> al secondo e commissioni più basse, </a:t>
            </a:r>
            <a:r>
              <a:rPr b="1" lang="ru" sz="1500">
                <a:solidFill>
                  <a:srgbClr val="001CE0"/>
                </a:solidFill>
                <a:latin typeface="Helvetica Neue"/>
                <a:ea typeface="Helvetica Neue"/>
                <a:cs typeface="Helvetica Neue"/>
                <a:sym typeface="Helvetica Neue"/>
              </a:rPr>
              <a:t>senza compromettere la sicurezza e la decentralizzazione della rete.</a:t>
            </a:r>
            <a:endParaRPr b="1" sz="1500">
              <a:solidFill>
                <a:srgbClr val="001CE0"/>
              </a:solidFill>
              <a:latin typeface="Helvetica Neue"/>
              <a:ea typeface="Helvetica Neue"/>
              <a:cs typeface="Helvetica Neue"/>
              <a:sym typeface="Helvetica Neue"/>
            </a:endParaRPr>
          </a:p>
        </p:txBody>
      </p:sp>
      <p:sp>
        <p:nvSpPr>
          <p:cNvPr id="87" name="Google Shape;87;p17"/>
          <p:cNvSpPr txBox="1"/>
          <p:nvPr/>
        </p:nvSpPr>
        <p:spPr>
          <a:xfrm>
            <a:off x="5643975" y="1130825"/>
            <a:ext cx="3214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1500">
                <a:solidFill>
                  <a:srgbClr val="001CE0"/>
                </a:solidFill>
                <a:latin typeface="Helvetica Neue"/>
                <a:ea typeface="Helvetica Neue"/>
                <a:cs typeface="Helvetica Neue"/>
                <a:sym typeface="Helvetica Neue"/>
              </a:rPr>
              <a:t>Per Internet può significare </a:t>
            </a:r>
            <a:r>
              <a:rPr b="1" lang="ru" sz="1500">
                <a:solidFill>
                  <a:srgbClr val="001CE0"/>
                </a:solidFill>
                <a:latin typeface="Helvetica Neue"/>
                <a:ea typeface="Helvetica Neue"/>
                <a:cs typeface="Helvetica Neue"/>
                <a:sym typeface="Helvetica Neue"/>
              </a:rPr>
              <a:t>gestire un maggior numero di connessioni simultanee,</a:t>
            </a:r>
            <a:r>
              <a:rPr lang="ru" sz="1500">
                <a:solidFill>
                  <a:srgbClr val="001CE0"/>
                </a:solidFill>
                <a:latin typeface="Helvetica Neue"/>
                <a:ea typeface="Helvetica Neue"/>
                <a:cs typeface="Helvetica Neue"/>
                <a:sym typeface="Helvetica Neue"/>
              </a:rPr>
              <a:t> </a:t>
            </a:r>
            <a:r>
              <a:rPr b="1" lang="ru" sz="1500">
                <a:solidFill>
                  <a:srgbClr val="001CE0"/>
                </a:solidFill>
                <a:latin typeface="Helvetica Neue"/>
                <a:ea typeface="Helvetica Neue"/>
                <a:cs typeface="Helvetica Neue"/>
                <a:sym typeface="Helvetica Neue"/>
              </a:rPr>
              <a:t>maggiore velocità di trasmissione dati </a:t>
            </a:r>
            <a:r>
              <a:rPr lang="ru" sz="1500">
                <a:solidFill>
                  <a:srgbClr val="001CE0"/>
                </a:solidFill>
                <a:latin typeface="Helvetica Neue"/>
                <a:ea typeface="Helvetica Neue"/>
                <a:cs typeface="Helvetica Neue"/>
                <a:sym typeface="Helvetica Neue"/>
              </a:rPr>
              <a:t>o </a:t>
            </a:r>
            <a:r>
              <a:rPr b="1" lang="ru" sz="1500">
                <a:solidFill>
                  <a:srgbClr val="001CE0"/>
                </a:solidFill>
                <a:latin typeface="Helvetica Neue"/>
                <a:ea typeface="Helvetica Neue"/>
                <a:cs typeface="Helvetica Neue"/>
                <a:sym typeface="Helvetica Neue"/>
              </a:rPr>
              <a:t>maggiore capacità di elaborazione</a:t>
            </a:r>
            <a:r>
              <a:rPr lang="ru" sz="1500">
                <a:solidFill>
                  <a:srgbClr val="001CE0"/>
                </a:solidFill>
                <a:latin typeface="Helvetica Neue"/>
                <a:ea typeface="Helvetica Neue"/>
                <a:cs typeface="Helvetica Neue"/>
                <a:sym typeface="Helvetica Neue"/>
              </a:rPr>
              <a:t>.</a:t>
            </a:r>
            <a:endParaRPr sz="1500">
              <a:solidFill>
                <a:srgbClr val="001CE0"/>
              </a:solidFill>
              <a:latin typeface="Helvetica Neue"/>
              <a:ea typeface="Helvetica Neue"/>
              <a:cs typeface="Helvetica Neue"/>
              <a:sym typeface="Helvetica Neue"/>
            </a:endParaRPr>
          </a:p>
        </p:txBody>
      </p:sp>
      <p:pic>
        <p:nvPicPr>
          <p:cNvPr id="88" name="Google Shape;88;p17"/>
          <p:cNvPicPr preferRelativeResize="0"/>
          <p:nvPr/>
        </p:nvPicPr>
        <p:blipFill>
          <a:blip r:embed="rId3">
            <a:alphaModFix/>
          </a:blip>
          <a:stretch>
            <a:fillRect/>
          </a:stretch>
        </p:blipFill>
        <p:spPr>
          <a:xfrm>
            <a:off x="4417425" y="3447500"/>
            <a:ext cx="723302" cy="723302"/>
          </a:xfrm>
          <a:prstGeom prst="rect">
            <a:avLst/>
          </a:prstGeom>
          <a:noFill/>
          <a:ln>
            <a:noFill/>
          </a:ln>
        </p:spPr>
      </p:pic>
      <p:pic>
        <p:nvPicPr>
          <p:cNvPr id="89" name="Google Shape;89;p17"/>
          <p:cNvPicPr preferRelativeResize="0"/>
          <p:nvPr/>
        </p:nvPicPr>
        <p:blipFill>
          <a:blip r:embed="rId4">
            <a:alphaModFix/>
          </a:blip>
          <a:stretch>
            <a:fillRect/>
          </a:stretch>
        </p:blipFill>
        <p:spPr>
          <a:xfrm>
            <a:off x="4443200" y="1579912"/>
            <a:ext cx="671725" cy="6717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464" name="Shape 464"/>
        <p:cNvGrpSpPr/>
        <p:nvPr/>
      </p:nvGrpSpPr>
      <p:grpSpPr>
        <a:xfrm>
          <a:off x="0" y="0"/>
          <a:ext cx="0" cy="0"/>
          <a:chOff x="0" y="0"/>
          <a:chExt cx="0" cy="0"/>
        </a:xfrm>
      </p:grpSpPr>
      <p:sp>
        <p:nvSpPr>
          <p:cNvPr id="465" name="Google Shape;465;p62"/>
          <p:cNvSpPr txBox="1"/>
          <p:nvPr/>
        </p:nvSpPr>
        <p:spPr>
          <a:xfrm>
            <a:off x="713000" y="1232700"/>
            <a:ext cx="73590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Alcuni dei possibili punti critici:</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Not your node, not your coins</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Richiede di essere on-line per poter ricevere un pagamento (e fare routing)</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Se il nodo va offline per molto tempo c’è il rischio che la controparte possa fregarsi la liquidità </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Per pagamenti molto grandi conviene preferire una transazione on-chain</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Rete TOR sotto attacco significa minore privacy nei pagamenti</a:t>
            </a:r>
            <a:endParaRPr sz="1800">
              <a:solidFill>
                <a:srgbClr val="001CE0"/>
              </a:solidFill>
              <a:latin typeface="Helvetica Neue"/>
              <a:ea typeface="Helvetica Neue"/>
              <a:cs typeface="Helvetica Neue"/>
              <a:sym typeface="Helvetica Neue"/>
            </a:endParaRPr>
          </a:p>
        </p:txBody>
      </p:sp>
      <p:sp>
        <p:nvSpPr>
          <p:cNvPr id="466" name="Google Shape;466;p62"/>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Problemi di Lightning Network</a:t>
            </a:r>
            <a:endParaRPr b="1" sz="3500">
              <a:solidFill>
                <a:srgbClr val="001CE0"/>
              </a:solidFill>
              <a:latin typeface="Helvetica Neue"/>
              <a:ea typeface="Helvetica Neue"/>
              <a:cs typeface="Helvetica Neue"/>
              <a:sym typeface="Helvetica Neue"/>
            </a:endParaRPr>
          </a:p>
        </p:txBody>
      </p:sp>
      <p:sp>
        <p:nvSpPr>
          <p:cNvPr id="467" name="Google Shape;467;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CE0"/>
        </a:solidFill>
      </p:bgPr>
    </p:bg>
    <p:spTree>
      <p:nvGrpSpPr>
        <p:cNvPr id="471" name="Shape 471"/>
        <p:cNvGrpSpPr/>
        <p:nvPr/>
      </p:nvGrpSpPr>
      <p:grpSpPr>
        <a:xfrm>
          <a:off x="0" y="0"/>
          <a:ext cx="0" cy="0"/>
          <a:chOff x="0" y="0"/>
          <a:chExt cx="0" cy="0"/>
        </a:xfrm>
      </p:grpSpPr>
      <p:sp>
        <p:nvSpPr>
          <p:cNvPr id="472" name="Google Shape;472;p63"/>
          <p:cNvSpPr txBox="1"/>
          <p:nvPr/>
        </p:nvSpPr>
        <p:spPr>
          <a:xfrm>
            <a:off x="678050" y="817050"/>
            <a:ext cx="6258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7200">
                <a:solidFill>
                  <a:schemeClr val="lt1"/>
                </a:solidFill>
                <a:latin typeface="Helvetica Neue"/>
                <a:ea typeface="Helvetica Neue"/>
                <a:cs typeface="Helvetica Neue"/>
                <a:sym typeface="Helvetica Neue"/>
              </a:rPr>
              <a:t>Usare</a:t>
            </a:r>
            <a:endParaRPr b="1" sz="72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b="1" lang="ru" sz="7200">
                <a:solidFill>
                  <a:schemeClr val="lt1"/>
                </a:solidFill>
                <a:latin typeface="Helvetica Neue"/>
                <a:ea typeface="Helvetica Neue"/>
                <a:cs typeface="Helvetica Neue"/>
                <a:sym typeface="Helvetica Neue"/>
              </a:rPr>
              <a:t>Lightning Network</a:t>
            </a:r>
            <a:r>
              <a:rPr b="1" lang="ru" sz="7200">
                <a:solidFill>
                  <a:schemeClr val="lt1"/>
                </a:solidFill>
                <a:latin typeface="Helvetica Neue"/>
                <a:ea typeface="Helvetica Neue"/>
                <a:cs typeface="Helvetica Neue"/>
                <a:sym typeface="Helvetica Neue"/>
              </a:rPr>
              <a:t> </a:t>
            </a:r>
            <a:endParaRPr b="1" sz="7200">
              <a:solidFill>
                <a:schemeClr val="lt1"/>
              </a:solidFill>
              <a:latin typeface="Helvetica Neue"/>
              <a:ea typeface="Helvetica Neue"/>
              <a:cs typeface="Helvetica Neue"/>
              <a:sym typeface="Helvetica Neue"/>
            </a:endParaRPr>
          </a:p>
        </p:txBody>
      </p:sp>
      <p:sp>
        <p:nvSpPr>
          <p:cNvPr id="473" name="Google Shape;473;p63"/>
          <p:cNvSpPr txBox="1"/>
          <p:nvPr/>
        </p:nvSpPr>
        <p:spPr>
          <a:xfrm>
            <a:off x="4628300" y="4591475"/>
            <a:ext cx="4068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500">
                <a:solidFill>
                  <a:srgbClr val="6170E0"/>
                </a:solidFill>
                <a:latin typeface="Helvetica Neue"/>
                <a:ea typeface="Helvetica Neue"/>
                <a:cs typeface="Helvetica Neue"/>
                <a:sym typeface="Helvetica Neue"/>
              </a:rPr>
              <a:t>bitpolito.it</a:t>
            </a:r>
            <a:endParaRPr b="1" sz="2600">
              <a:solidFill>
                <a:srgbClr val="6170E0"/>
              </a:solidFill>
              <a:latin typeface="Helvetica Neue"/>
              <a:ea typeface="Helvetica Neue"/>
              <a:cs typeface="Helvetica Neue"/>
              <a:sym typeface="Helvetica Neue"/>
            </a:endParaRPr>
          </a:p>
        </p:txBody>
      </p:sp>
      <p:sp>
        <p:nvSpPr>
          <p:cNvPr id="474" name="Google Shape;474;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475" name="Google Shape;475;p63"/>
          <p:cNvPicPr preferRelativeResize="0"/>
          <p:nvPr/>
        </p:nvPicPr>
        <p:blipFill>
          <a:blip r:embed="rId3">
            <a:alphaModFix/>
          </a:blip>
          <a:stretch>
            <a:fillRect/>
          </a:stretch>
        </p:blipFill>
        <p:spPr>
          <a:xfrm>
            <a:off x="5502550" y="1474436"/>
            <a:ext cx="3460499" cy="21946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479" name="Shape 479"/>
        <p:cNvGrpSpPr/>
        <p:nvPr/>
      </p:nvGrpSpPr>
      <p:grpSpPr>
        <a:xfrm>
          <a:off x="0" y="0"/>
          <a:ext cx="0" cy="0"/>
          <a:chOff x="0" y="0"/>
          <a:chExt cx="0" cy="0"/>
        </a:xfrm>
      </p:grpSpPr>
      <p:sp>
        <p:nvSpPr>
          <p:cNvPr id="480" name="Google Shape;480;p64"/>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Lightning “Wallet”</a:t>
            </a:r>
            <a:endParaRPr b="1" sz="3500">
              <a:solidFill>
                <a:srgbClr val="001CE0"/>
              </a:solidFill>
              <a:latin typeface="Helvetica Neue"/>
              <a:ea typeface="Helvetica Neue"/>
              <a:cs typeface="Helvetica Neue"/>
              <a:sym typeface="Helvetica Neue"/>
            </a:endParaRPr>
          </a:p>
        </p:txBody>
      </p:sp>
      <p:sp>
        <p:nvSpPr>
          <p:cNvPr id="481" name="Google Shape;481;p64"/>
          <p:cNvSpPr txBox="1"/>
          <p:nvPr/>
        </p:nvSpPr>
        <p:spPr>
          <a:xfrm>
            <a:off x="286875" y="1239700"/>
            <a:ext cx="2933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a:solidFill>
                  <a:srgbClr val="001CE0"/>
                </a:solidFill>
                <a:latin typeface="Helvetica Neue"/>
                <a:ea typeface="Helvetica Neue"/>
                <a:cs typeface="Helvetica Neue"/>
                <a:sym typeface="Helvetica Neue"/>
              </a:rPr>
              <a:t>App di pagamento </a:t>
            </a:r>
            <a:r>
              <a:rPr lang="ru">
                <a:solidFill>
                  <a:srgbClr val="001CE0"/>
                </a:solidFill>
                <a:latin typeface="Helvetica Neue"/>
                <a:ea typeface="Helvetica Neue"/>
                <a:cs typeface="Helvetica Neue"/>
                <a:sym typeface="Helvetica Neue"/>
              </a:rPr>
              <a:t>mobile/web che permettono di ricevere e inviare bitcoin sulla rete Lightning</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Si dividono in </a:t>
            </a:r>
            <a:r>
              <a:rPr b="1" lang="ru">
                <a:solidFill>
                  <a:srgbClr val="001CE0"/>
                </a:solidFill>
                <a:latin typeface="Helvetica Neue"/>
                <a:ea typeface="Helvetica Neue"/>
                <a:cs typeface="Helvetica Neue"/>
                <a:sym typeface="Helvetica Neue"/>
              </a:rPr>
              <a:t>custodial</a:t>
            </a:r>
            <a:r>
              <a:rPr lang="ru">
                <a:solidFill>
                  <a:srgbClr val="001CE0"/>
                </a:solidFill>
                <a:latin typeface="Helvetica Neue"/>
                <a:ea typeface="Helvetica Neue"/>
                <a:cs typeface="Helvetica Neue"/>
                <a:sym typeface="Helvetica Neue"/>
              </a:rPr>
              <a:t> o </a:t>
            </a:r>
            <a:r>
              <a:rPr b="1" lang="ru">
                <a:solidFill>
                  <a:srgbClr val="001CE0"/>
                </a:solidFill>
                <a:latin typeface="Helvetica Neue"/>
                <a:ea typeface="Helvetica Neue"/>
                <a:cs typeface="Helvetica Neue"/>
                <a:sym typeface="Helvetica Neue"/>
              </a:rPr>
              <a:t>non-custodial</a:t>
            </a:r>
            <a:endParaRPr b="1">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a:solidFill>
                  <a:srgbClr val="001CE0"/>
                </a:solidFill>
                <a:latin typeface="Helvetica Neue"/>
                <a:ea typeface="Helvetica Neue"/>
                <a:cs typeface="Helvetica Neue"/>
                <a:sym typeface="Helvetica Neue"/>
              </a:rPr>
              <a:t>Non esiste il wallet migliore</a:t>
            </a:r>
            <a:r>
              <a:rPr lang="ru">
                <a:solidFill>
                  <a:srgbClr val="001CE0"/>
                </a:solidFill>
                <a:latin typeface="Helvetica Neue"/>
                <a:ea typeface="Helvetica Neue"/>
                <a:cs typeface="Helvetica Neue"/>
                <a:sym typeface="Helvetica Neue"/>
              </a:rPr>
              <a:t>, ma dipende dalle </a:t>
            </a:r>
            <a:r>
              <a:rPr b="1" lang="ru">
                <a:solidFill>
                  <a:srgbClr val="001CE0"/>
                </a:solidFill>
                <a:latin typeface="Helvetica Neue"/>
                <a:ea typeface="Helvetica Neue"/>
                <a:cs typeface="Helvetica Neue"/>
                <a:sym typeface="Helvetica Neue"/>
              </a:rPr>
              <a:t>esigenze</a:t>
            </a:r>
            <a:r>
              <a:rPr lang="ru">
                <a:solidFill>
                  <a:srgbClr val="001CE0"/>
                </a:solidFill>
                <a:latin typeface="Helvetica Neue"/>
                <a:ea typeface="Helvetica Neue"/>
                <a:cs typeface="Helvetica Neue"/>
                <a:sym typeface="Helvetica Neue"/>
              </a:rPr>
              <a:t> ed </a:t>
            </a:r>
            <a:r>
              <a:rPr b="1" lang="ru">
                <a:solidFill>
                  <a:srgbClr val="001CE0"/>
                </a:solidFill>
                <a:latin typeface="Helvetica Neue"/>
                <a:ea typeface="Helvetica Neue"/>
                <a:cs typeface="Helvetica Neue"/>
                <a:sym typeface="Helvetica Neue"/>
              </a:rPr>
              <a:t>esperienza</a:t>
            </a:r>
            <a:r>
              <a:rPr lang="ru">
                <a:solidFill>
                  <a:srgbClr val="001CE0"/>
                </a:solidFill>
                <a:latin typeface="Helvetica Neue"/>
                <a:ea typeface="Helvetica Neue"/>
                <a:cs typeface="Helvetica Neue"/>
                <a:sym typeface="Helvetica Neue"/>
              </a:rPr>
              <a:t> di ognuno</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È chiaramente preferibile</a:t>
            </a:r>
            <a:r>
              <a:rPr b="1" lang="ru">
                <a:solidFill>
                  <a:srgbClr val="001CE0"/>
                </a:solidFill>
                <a:latin typeface="Helvetica Neue"/>
                <a:ea typeface="Helvetica Neue"/>
                <a:cs typeface="Helvetica Neue"/>
                <a:sym typeface="Helvetica Neue"/>
              </a:rPr>
              <a:t> usare sempre wallet open-source</a:t>
            </a:r>
            <a:endParaRPr b="1">
              <a:solidFill>
                <a:srgbClr val="001CE0"/>
              </a:solidFill>
              <a:latin typeface="Helvetica Neue"/>
              <a:ea typeface="Helvetica Neue"/>
              <a:cs typeface="Helvetica Neue"/>
              <a:sym typeface="Helvetica Neue"/>
            </a:endParaRPr>
          </a:p>
        </p:txBody>
      </p:sp>
      <p:sp>
        <p:nvSpPr>
          <p:cNvPr id="482" name="Google Shape;48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483" name="Google Shape;483;p64"/>
          <p:cNvSpPr txBox="1"/>
          <p:nvPr/>
        </p:nvSpPr>
        <p:spPr>
          <a:xfrm>
            <a:off x="4207700" y="1239700"/>
            <a:ext cx="24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001CE0"/>
              </a:solidFill>
              <a:latin typeface="Helvetica Neue"/>
              <a:ea typeface="Helvetica Neue"/>
              <a:cs typeface="Helvetica Neue"/>
              <a:sym typeface="Helvetica Neue"/>
            </a:endParaRPr>
          </a:p>
        </p:txBody>
      </p:sp>
      <p:pic>
        <p:nvPicPr>
          <p:cNvPr id="484" name="Google Shape;484;p64"/>
          <p:cNvPicPr preferRelativeResize="0"/>
          <p:nvPr/>
        </p:nvPicPr>
        <p:blipFill>
          <a:blip r:embed="rId3">
            <a:alphaModFix/>
          </a:blip>
          <a:stretch>
            <a:fillRect/>
          </a:stretch>
        </p:blipFill>
        <p:spPr>
          <a:xfrm>
            <a:off x="3763752" y="1130825"/>
            <a:ext cx="4653324" cy="3417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488" name="Shape 488"/>
        <p:cNvGrpSpPr/>
        <p:nvPr/>
      </p:nvGrpSpPr>
      <p:grpSpPr>
        <a:xfrm>
          <a:off x="0" y="0"/>
          <a:ext cx="0" cy="0"/>
          <a:chOff x="0" y="0"/>
          <a:chExt cx="0" cy="0"/>
        </a:xfrm>
      </p:grpSpPr>
      <p:sp>
        <p:nvSpPr>
          <p:cNvPr id="489" name="Google Shape;489;p65"/>
          <p:cNvSpPr txBox="1"/>
          <p:nvPr/>
        </p:nvSpPr>
        <p:spPr>
          <a:xfrm>
            <a:off x="117100" y="237600"/>
            <a:ext cx="4521300" cy="892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Lightning Invoice</a:t>
            </a:r>
            <a:endParaRPr b="1" sz="3500">
              <a:solidFill>
                <a:srgbClr val="001CE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i="1" lang="ru" sz="1100">
                <a:solidFill>
                  <a:srgbClr val="001CE0"/>
                </a:solidFill>
                <a:latin typeface="Helvetica Neue"/>
                <a:ea typeface="Helvetica Neue"/>
                <a:cs typeface="Helvetica Neue"/>
                <a:sym typeface="Helvetica Neue"/>
              </a:rPr>
              <a:t> BOLT11</a:t>
            </a:r>
            <a:endParaRPr i="1" sz="1100">
              <a:solidFill>
                <a:srgbClr val="001CE0"/>
              </a:solidFill>
              <a:latin typeface="Helvetica Neue"/>
              <a:ea typeface="Helvetica Neue"/>
              <a:cs typeface="Helvetica Neue"/>
              <a:sym typeface="Helvetica Neue"/>
            </a:endParaRPr>
          </a:p>
        </p:txBody>
      </p:sp>
      <p:sp>
        <p:nvSpPr>
          <p:cNvPr id="490" name="Google Shape;490;p65"/>
          <p:cNvSpPr txBox="1"/>
          <p:nvPr/>
        </p:nvSpPr>
        <p:spPr>
          <a:xfrm>
            <a:off x="331950" y="1292150"/>
            <a:ext cx="4608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Stringa generata dal ricevente per poter essere pagato, utilizzabile una </a:t>
            </a:r>
            <a:r>
              <a:rPr lang="ru">
                <a:solidFill>
                  <a:srgbClr val="001CE0"/>
                </a:solidFill>
                <a:latin typeface="Helvetica Neue"/>
                <a:ea typeface="Helvetica Neue"/>
                <a:cs typeface="Helvetica Neue"/>
                <a:sym typeface="Helvetica Neue"/>
              </a:rPr>
              <a:t>sola volta e con</a:t>
            </a:r>
            <a:r>
              <a:rPr lang="ru">
                <a:solidFill>
                  <a:srgbClr val="001CE0"/>
                </a:solidFill>
                <a:latin typeface="Helvetica Neue"/>
                <a:ea typeface="Helvetica Neue"/>
                <a:cs typeface="Helvetica Neue"/>
                <a:sym typeface="Helvetica Neue"/>
              </a:rPr>
              <a:t> un periodo di scadenza.</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ru">
                <a:solidFill>
                  <a:srgbClr val="001CE0"/>
                </a:solidFill>
                <a:latin typeface="Helvetica Neue"/>
                <a:ea typeface="Helvetica Neue"/>
                <a:cs typeface="Helvetica Neue"/>
                <a:sym typeface="Helvetica Neue"/>
              </a:rPr>
              <a:t>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Ogni invoice è firmata dal destinatario e contiene:</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Importo </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Data di scadenza</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Pubkey di destinazione,</a:t>
            </a:r>
            <a:endParaRPr>
              <a:solidFill>
                <a:srgbClr val="001CE0"/>
              </a:solidFill>
              <a:latin typeface="Helvetica Neue"/>
              <a:ea typeface="Helvetica Neue"/>
              <a:cs typeface="Helvetica Neue"/>
              <a:sym typeface="Helvetica Neue"/>
            </a:endParaRPr>
          </a:p>
          <a:p>
            <a:pPr indent="-317500" lvl="0" marL="457200" rtl="0" algn="l">
              <a:spcBef>
                <a:spcPts val="0"/>
              </a:spcBef>
              <a:spcAft>
                <a:spcPts val="0"/>
              </a:spcAft>
              <a:buClr>
                <a:srgbClr val="001CE0"/>
              </a:buClr>
              <a:buSzPts val="1400"/>
              <a:buFont typeface="Helvetica Neue"/>
              <a:buChar char="●"/>
            </a:pPr>
            <a:r>
              <a:rPr lang="ru">
                <a:solidFill>
                  <a:srgbClr val="001CE0"/>
                </a:solidFill>
                <a:latin typeface="Helvetica Neue"/>
                <a:ea typeface="Helvetica Neue"/>
                <a:cs typeface="Helvetica Neue"/>
                <a:sym typeface="Helvetica Neue"/>
              </a:rPr>
              <a:t>Funzioni supportate e altro</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b="1" lang="ru">
                <a:solidFill>
                  <a:srgbClr val="001CE0"/>
                </a:solidFill>
                <a:latin typeface="Helvetica Neue"/>
                <a:ea typeface="Helvetica Neue"/>
                <a:cs typeface="Helvetica Neue"/>
                <a:sym typeface="Helvetica Neue"/>
              </a:rPr>
              <a:t>LNURL</a:t>
            </a:r>
            <a:r>
              <a:rPr lang="ru">
                <a:solidFill>
                  <a:srgbClr val="001CE0"/>
                </a:solidFill>
                <a:latin typeface="Helvetica Neue"/>
                <a:ea typeface="Helvetica Neue"/>
                <a:cs typeface="Helvetica Neue"/>
                <a:sym typeface="Helvetica Neue"/>
              </a:rPr>
              <a:t>, è uno standard proposto per migliorare i pagamenti su Lightning con ad esempio metodi per </a:t>
            </a:r>
            <a:r>
              <a:rPr lang="ru">
                <a:solidFill>
                  <a:srgbClr val="001CE0"/>
                </a:solidFill>
                <a:latin typeface="Helvetica Neue"/>
                <a:ea typeface="Helvetica Neue"/>
                <a:cs typeface="Helvetica Neue"/>
                <a:sym typeface="Helvetica Neue"/>
              </a:rPr>
              <a:t>prelievo</a:t>
            </a:r>
            <a:r>
              <a:rPr lang="ru">
                <a:solidFill>
                  <a:srgbClr val="001CE0"/>
                </a:solidFill>
                <a:latin typeface="Helvetica Neue"/>
                <a:ea typeface="Helvetica Neue"/>
                <a:cs typeface="Helvetica Neue"/>
                <a:sym typeface="Helvetica Neue"/>
              </a:rPr>
              <a:t> automatico o link di pagamento statici.</a:t>
            </a:r>
            <a:endParaRPr>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a:solidFill>
                  <a:srgbClr val="001CE0"/>
                </a:solidFill>
                <a:latin typeface="Helvetica Neue"/>
                <a:ea typeface="Helvetica Neue"/>
                <a:cs typeface="Helvetica Neue"/>
                <a:sym typeface="Helvetica Neue"/>
              </a:rPr>
              <a:t>Presenta alcune criticità ma si sta sviluppando una soluzione migliore (</a:t>
            </a:r>
            <a:r>
              <a:rPr i="1" lang="ru">
                <a:solidFill>
                  <a:srgbClr val="001CE0"/>
                </a:solidFill>
                <a:latin typeface="Helvetica Neue"/>
                <a:ea typeface="Helvetica Neue"/>
                <a:cs typeface="Helvetica Neue"/>
                <a:sym typeface="Helvetica Neue"/>
              </a:rPr>
              <a:t>BOLT12</a:t>
            </a:r>
            <a:r>
              <a:rPr lang="ru">
                <a:solidFill>
                  <a:srgbClr val="001CE0"/>
                </a:solidFill>
                <a:latin typeface="Helvetica Neue"/>
                <a:ea typeface="Helvetica Neue"/>
                <a:cs typeface="Helvetica Neue"/>
                <a:sym typeface="Helvetica Neue"/>
              </a:rPr>
              <a:t>)</a:t>
            </a:r>
            <a:endParaRPr>
              <a:solidFill>
                <a:srgbClr val="001CE0"/>
              </a:solidFill>
              <a:latin typeface="Helvetica Neue"/>
              <a:ea typeface="Helvetica Neue"/>
              <a:cs typeface="Helvetica Neue"/>
              <a:sym typeface="Helvetica Neue"/>
            </a:endParaRPr>
          </a:p>
        </p:txBody>
      </p:sp>
      <p:sp>
        <p:nvSpPr>
          <p:cNvPr id="491" name="Google Shape;491;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492" name="Google Shape;492;p65"/>
          <p:cNvPicPr preferRelativeResize="0"/>
          <p:nvPr/>
        </p:nvPicPr>
        <p:blipFill>
          <a:blip r:embed="rId3">
            <a:alphaModFix/>
          </a:blip>
          <a:stretch>
            <a:fillRect/>
          </a:stretch>
        </p:blipFill>
        <p:spPr>
          <a:xfrm>
            <a:off x="6510388" y="888322"/>
            <a:ext cx="1545675" cy="1545675"/>
          </a:xfrm>
          <a:prstGeom prst="rect">
            <a:avLst/>
          </a:prstGeom>
          <a:noFill/>
          <a:ln>
            <a:noFill/>
          </a:ln>
        </p:spPr>
      </p:pic>
      <p:sp>
        <p:nvSpPr>
          <p:cNvPr id="493" name="Google Shape;493;p65"/>
          <p:cNvSpPr txBox="1"/>
          <p:nvPr/>
        </p:nvSpPr>
        <p:spPr>
          <a:xfrm>
            <a:off x="4799988" y="1461063"/>
            <a:ext cx="25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a:solidFill>
                  <a:srgbClr val="001CE0"/>
                </a:solidFill>
                <a:latin typeface="Helvetica Neue"/>
                <a:ea typeface="Helvetica Neue"/>
                <a:cs typeface="Helvetica Neue"/>
                <a:sym typeface="Helvetica Neue"/>
              </a:rPr>
              <a:t>Invoice:</a:t>
            </a:r>
            <a:endParaRPr>
              <a:solidFill>
                <a:srgbClr val="001CE0"/>
              </a:solidFill>
              <a:latin typeface="Helvetica Neue"/>
              <a:ea typeface="Helvetica Neue"/>
              <a:cs typeface="Helvetica Neue"/>
              <a:sym typeface="Helvetica Neue"/>
            </a:endParaRPr>
          </a:p>
        </p:txBody>
      </p:sp>
      <p:sp>
        <p:nvSpPr>
          <p:cNvPr id="494" name="Google Shape;494;p65"/>
          <p:cNvSpPr txBox="1"/>
          <p:nvPr/>
        </p:nvSpPr>
        <p:spPr>
          <a:xfrm>
            <a:off x="5995163" y="2434000"/>
            <a:ext cx="2576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ru" sz="1000" u="sng">
                <a:solidFill>
                  <a:schemeClr val="hlink"/>
                </a:solidFill>
                <a:latin typeface="Helvetica Neue"/>
                <a:ea typeface="Helvetica Neue"/>
                <a:cs typeface="Helvetica Neue"/>
                <a:sym typeface="Helvetica Neue"/>
                <a:hlinkClick r:id="rId4"/>
              </a:rPr>
              <a:t>Lightning Decoder</a:t>
            </a:r>
            <a:endParaRPr i="1" sz="1000">
              <a:solidFill>
                <a:srgbClr val="001CE0"/>
              </a:solidFill>
              <a:latin typeface="Helvetica Neue"/>
              <a:ea typeface="Helvetica Neue"/>
              <a:cs typeface="Helvetica Neue"/>
              <a:sym typeface="Helvetica Neue"/>
            </a:endParaRPr>
          </a:p>
        </p:txBody>
      </p:sp>
      <p:pic>
        <p:nvPicPr>
          <p:cNvPr id="495" name="Google Shape;495;p65"/>
          <p:cNvPicPr preferRelativeResize="0"/>
          <p:nvPr/>
        </p:nvPicPr>
        <p:blipFill rotWithShape="1">
          <a:blip r:embed="rId5">
            <a:alphaModFix/>
          </a:blip>
          <a:srcRect b="0" l="0" r="50367" t="0"/>
          <a:stretch/>
        </p:blipFill>
        <p:spPr>
          <a:xfrm>
            <a:off x="6482212" y="2917975"/>
            <a:ext cx="1602025" cy="1950075"/>
          </a:xfrm>
          <a:prstGeom prst="rect">
            <a:avLst/>
          </a:prstGeom>
          <a:noFill/>
          <a:ln>
            <a:noFill/>
          </a:ln>
        </p:spPr>
      </p:pic>
      <p:sp>
        <p:nvSpPr>
          <p:cNvPr id="496" name="Google Shape;496;p65"/>
          <p:cNvSpPr txBox="1"/>
          <p:nvPr/>
        </p:nvSpPr>
        <p:spPr>
          <a:xfrm>
            <a:off x="4799988" y="3756525"/>
            <a:ext cx="257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a:solidFill>
                  <a:srgbClr val="001CE0"/>
                </a:solidFill>
                <a:latin typeface="Helvetica Neue"/>
                <a:ea typeface="Helvetica Neue"/>
                <a:cs typeface="Helvetica Neue"/>
                <a:sym typeface="Helvetica Neue"/>
              </a:rPr>
              <a:t>LNURL</a:t>
            </a:r>
            <a:r>
              <a:rPr lang="ru">
                <a:solidFill>
                  <a:srgbClr val="001CE0"/>
                </a:solidFill>
                <a:latin typeface="Helvetica Neue"/>
                <a:ea typeface="Helvetica Neue"/>
                <a:cs typeface="Helvetica Neue"/>
                <a:sym typeface="Helvetica Neue"/>
              </a:rPr>
              <a:t>:</a:t>
            </a:r>
            <a:endParaRPr>
              <a:solidFill>
                <a:srgbClr val="001CE0"/>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500" name="Shape 500"/>
        <p:cNvGrpSpPr/>
        <p:nvPr/>
      </p:nvGrpSpPr>
      <p:grpSpPr>
        <a:xfrm>
          <a:off x="0" y="0"/>
          <a:ext cx="0" cy="0"/>
          <a:chOff x="0" y="0"/>
          <a:chExt cx="0" cy="0"/>
        </a:xfrm>
      </p:grpSpPr>
      <p:sp>
        <p:nvSpPr>
          <p:cNvPr id="501" name="Google Shape;501;p66"/>
          <p:cNvSpPr txBox="1"/>
          <p:nvPr/>
        </p:nvSpPr>
        <p:spPr>
          <a:xfrm>
            <a:off x="257700" y="1194550"/>
            <a:ext cx="7242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400">
                <a:solidFill>
                  <a:srgbClr val="001CE0"/>
                </a:solidFill>
                <a:latin typeface="Helvetica Neue"/>
                <a:ea typeface="Helvetica Neue"/>
                <a:cs typeface="Helvetica Neue"/>
                <a:sym typeface="Helvetica Neue"/>
              </a:rPr>
              <a:t>Alcuni video ed esempi di pagamenti che utilizzano Lightning Network </a:t>
            </a:r>
            <a:endParaRPr b="1" sz="24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24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2400">
              <a:solidFill>
                <a:srgbClr val="001CE0"/>
              </a:solidFill>
              <a:latin typeface="Helvetica Neue"/>
              <a:ea typeface="Helvetica Neue"/>
              <a:cs typeface="Helvetica Neue"/>
              <a:sym typeface="Helvetica Neue"/>
            </a:endParaRPr>
          </a:p>
          <a:p>
            <a:pPr indent="-381000" lvl="0" marL="457200" rtl="0" algn="l">
              <a:spcBef>
                <a:spcPts val="0"/>
              </a:spcBef>
              <a:spcAft>
                <a:spcPts val="0"/>
              </a:spcAft>
              <a:buClr>
                <a:srgbClr val="6170E0"/>
              </a:buClr>
              <a:buSzPts val="2400"/>
              <a:buFont typeface="Helvetica Neue"/>
              <a:buChar char="●"/>
            </a:pPr>
            <a:r>
              <a:rPr lang="ru" sz="2400" u="sng">
                <a:solidFill>
                  <a:srgbClr val="6170E0"/>
                </a:solidFill>
                <a:latin typeface="Helvetica Neue"/>
                <a:ea typeface="Helvetica Neue"/>
                <a:cs typeface="Helvetica Neue"/>
                <a:sym typeface="Helvetica Neue"/>
                <a:hlinkClick r:id="rId3">
                  <a:extLst>
                    <a:ext uri="{A12FA001-AC4F-418D-AE19-62706E023703}">
                      <ahyp:hlinkClr val="tx"/>
                    </a:ext>
                  </a:extLst>
                </a:hlinkClick>
              </a:rPr>
              <a:t>Lightning Vending Machine</a:t>
            </a:r>
            <a:endParaRPr sz="2400">
              <a:solidFill>
                <a:srgbClr val="6170E0"/>
              </a:solidFill>
              <a:latin typeface="Helvetica Neue"/>
              <a:ea typeface="Helvetica Neue"/>
              <a:cs typeface="Helvetica Neue"/>
              <a:sym typeface="Helvetica Neue"/>
            </a:endParaRPr>
          </a:p>
          <a:p>
            <a:pPr indent="-381000" lvl="0" marL="457200" rtl="0" algn="l">
              <a:spcBef>
                <a:spcPts val="0"/>
              </a:spcBef>
              <a:spcAft>
                <a:spcPts val="0"/>
              </a:spcAft>
              <a:buClr>
                <a:srgbClr val="6170E0"/>
              </a:buClr>
              <a:buSzPts val="2400"/>
              <a:buFont typeface="Helvetica Neue"/>
              <a:buChar char="●"/>
            </a:pPr>
            <a:r>
              <a:rPr lang="ru" sz="2400" u="sng">
                <a:solidFill>
                  <a:srgbClr val="6170E0"/>
                </a:solidFill>
                <a:latin typeface="Helvetica Neue"/>
                <a:ea typeface="Helvetica Neue"/>
                <a:cs typeface="Helvetica Neue"/>
                <a:sym typeface="Helvetica Neue"/>
                <a:hlinkClick r:id="rId4">
                  <a:extLst>
                    <a:ext uri="{A12FA001-AC4F-418D-AE19-62706E023703}">
                      <ahyp:hlinkClr val="tx"/>
                    </a:ext>
                  </a:extLst>
                </a:hlinkClick>
              </a:rPr>
              <a:t>A curated list of awesome lnurl things.</a:t>
            </a:r>
            <a:endParaRPr sz="2400">
              <a:solidFill>
                <a:srgbClr val="6170E0"/>
              </a:solidFill>
              <a:latin typeface="Helvetica Neue"/>
              <a:ea typeface="Helvetica Neue"/>
              <a:cs typeface="Helvetica Neue"/>
              <a:sym typeface="Helvetica Neue"/>
            </a:endParaRPr>
          </a:p>
        </p:txBody>
      </p:sp>
      <p:sp>
        <p:nvSpPr>
          <p:cNvPr id="502" name="Google Shape;502;p66"/>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Payments Examples</a:t>
            </a:r>
            <a:endParaRPr b="1" sz="3500">
              <a:solidFill>
                <a:srgbClr val="001CE0"/>
              </a:solidFill>
              <a:latin typeface="Helvetica Neue"/>
              <a:ea typeface="Helvetica Neue"/>
              <a:cs typeface="Helvetica Neue"/>
              <a:sym typeface="Helvetica Neue"/>
            </a:endParaRPr>
          </a:p>
        </p:txBody>
      </p:sp>
      <p:sp>
        <p:nvSpPr>
          <p:cNvPr id="503" name="Google Shape;50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504" name="Google Shape;504;p66"/>
          <p:cNvPicPr preferRelativeResize="0"/>
          <p:nvPr/>
        </p:nvPicPr>
        <p:blipFill>
          <a:blip r:embed="rId5">
            <a:alphaModFix/>
          </a:blip>
          <a:stretch>
            <a:fillRect/>
          </a:stretch>
        </p:blipFill>
        <p:spPr>
          <a:xfrm>
            <a:off x="6680650" y="2157925"/>
            <a:ext cx="1195701" cy="827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508" name="Shape 508"/>
        <p:cNvGrpSpPr/>
        <p:nvPr/>
      </p:nvGrpSpPr>
      <p:grpSpPr>
        <a:xfrm>
          <a:off x="0" y="0"/>
          <a:ext cx="0" cy="0"/>
          <a:chOff x="0" y="0"/>
          <a:chExt cx="0" cy="0"/>
        </a:xfrm>
      </p:grpSpPr>
      <p:sp>
        <p:nvSpPr>
          <p:cNvPr id="509" name="Google Shape;509;p67"/>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500">
                <a:solidFill>
                  <a:srgbClr val="001CE0"/>
                </a:solidFill>
                <a:latin typeface="Helvetica Neue"/>
                <a:ea typeface="Helvetica Neue"/>
                <a:cs typeface="Helvetica Neue"/>
                <a:sym typeface="Helvetica Neue"/>
              </a:rPr>
              <a:t>Lightning Network vs Fiat</a:t>
            </a:r>
            <a:endParaRPr b="1" sz="3500">
              <a:solidFill>
                <a:srgbClr val="001CE0"/>
              </a:solidFill>
              <a:latin typeface="Helvetica Neue"/>
              <a:ea typeface="Helvetica Neue"/>
              <a:cs typeface="Helvetica Neue"/>
              <a:sym typeface="Helvetica Neue"/>
            </a:endParaRPr>
          </a:p>
        </p:txBody>
      </p:sp>
      <p:pic>
        <p:nvPicPr>
          <p:cNvPr id="510" name="Google Shape;510;p67"/>
          <p:cNvPicPr preferRelativeResize="0"/>
          <p:nvPr/>
        </p:nvPicPr>
        <p:blipFill>
          <a:blip r:embed="rId3">
            <a:alphaModFix/>
          </a:blip>
          <a:stretch>
            <a:fillRect/>
          </a:stretch>
        </p:blipFill>
        <p:spPr>
          <a:xfrm>
            <a:off x="347225" y="1130825"/>
            <a:ext cx="4764151" cy="3315050"/>
          </a:xfrm>
          <a:prstGeom prst="rect">
            <a:avLst/>
          </a:prstGeom>
          <a:noFill/>
          <a:ln>
            <a:noFill/>
          </a:ln>
        </p:spPr>
      </p:pic>
      <p:sp>
        <p:nvSpPr>
          <p:cNvPr id="511" name="Google Shape;511;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512" name="Google Shape;512;p67"/>
          <p:cNvSpPr txBox="1"/>
          <p:nvPr/>
        </p:nvSpPr>
        <p:spPr>
          <a:xfrm>
            <a:off x="5344600" y="1130825"/>
            <a:ext cx="35028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Veloce come i sistemi di pagamento tradizionali.</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Commissioni più basse rispetto Visa/Mastercard</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Irreversibilità dei pagamenti</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Basta un cellulare e una connessione ad internet </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Moneta bitcoin:</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Non-inflazionabile</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Non-censurabile</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Non-confiscabile</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Libera e aperta a tutti</a:t>
            </a:r>
            <a:endParaRPr b="1" sz="1800">
              <a:solidFill>
                <a:srgbClr val="001CE0"/>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516" name="Shape 516"/>
        <p:cNvGrpSpPr/>
        <p:nvPr/>
      </p:nvGrpSpPr>
      <p:grpSpPr>
        <a:xfrm>
          <a:off x="0" y="0"/>
          <a:ext cx="0" cy="0"/>
          <a:chOff x="0" y="0"/>
          <a:chExt cx="0" cy="0"/>
        </a:xfrm>
      </p:grpSpPr>
      <p:sp>
        <p:nvSpPr>
          <p:cNvPr id="517" name="Google Shape;517;p68"/>
          <p:cNvSpPr txBox="1"/>
          <p:nvPr/>
        </p:nvSpPr>
        <p:spPr>
          <a:xfrm>
            <a:off x="580025" y="1130825"/>
            <a:ext cx="39678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Lightning Network abilita la creazione di nuovi tipi di applicazioni grazie ai </a:t>
            </a:r>
            <a:r>
              <a:rPr b="1" lang="ru" sz="1800">
                <a:solidFill>
                  <a:srgbClr val="001CE0"/>
                </a:solidFill>
                <a:latin typeface="Helvetica Neue"/>
                <a:ea typeface="Helvetica Neue"/>
                <a:cs typeface="Helvetica Neue"/>
                <a:sym typeface="Helvetica Neue"/>
              </a:rPr>
              <a:t>micropagamenti</a:t>
            </a:r>
            <a:r>
              <a:rPr lang="ru" sz="1800">
                <a:solidFill>
                  <a:srgbClr val="001CE0"/>
                </a:solidFill>
                <a:latin typeface="Helvetica Neue"/>
                <a:ea typeface="Helvetica Neue"/>
                <a:cs typeface="Helvetica Neue"/>
                <a:sym typeface="Helvetica Neue"/>
              </a:rPr>
              <a:t> </a:t>
            </a:r>
            <a:endParaRPr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8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Esempi:</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Podcasting 2.0</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Breez, Fountain</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Gaming</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Zebedee, THNDR</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Video Streaming </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Impervious, Keet.io</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Finance</a:t>
            </a:r>
            <a:endParaRPr b="1" sz="1800">
              <a:solidFill>
                <a:srgbClr val="001CE0"/>
              </a:solidFill>
              <a:latin typeface="Helvetica Neue"/>
              <a:ea typeface="Helvetica Neue"/>
              <a:cs typeface="Helvetica Neue"/>
              <a:sym typeface="Helvetica Neue"/>
            </a:endParaRPr>
          </a:p>
          <a:p>
            <a:pPr indent="-342900" lvl="1" marL="914400" rtl="0" algn="l">
              <a:spcBef>
                <a:spcPts val="0"/>
              </a:spcBef>
              <a:spcAft>
                <a:spcPts val="0"/>
              </a:spcAft>
              <a:buClr>
                <a:srgbClr val="001CE0"/>
              </a:buClr>
              <a:buSzPts val="1800"/>
              <a:buFont typeface="Helvetica Neue"/>
              <a:buChar char="○"/>
            </a:pPr>
            <a:r>
              <a:rPr lang="ru" sz="1800">
                <a:solidFill>
                  <a:srgbClr val="001CE0"/>
                </a:solidFill>
                <a:latin typeface="Helvetica Neue"/>
                <a:ea typeface="Helvetica Neue"/>
                <a:cs typeface="Helvetica Neue"/>
                <a:sym typeface="Helvetica Neue"/>
              </a:rPr>
              <a:t>Kollider, LNM, Bolz</a:t>
            </a:r>
            <a:endParaRPr sz="1800">
              <a:solidFill>
                <a:srgbClr val="001CE0"/>
              </a:solidFill>
              <a:latin typeface="Helvetica Neue"/>
              <a:ea typeface="Helvetica Neue"/>
              <a:cs typeface="Helvetica Neue"/>
              <a:sym typeface="Helvetica Neue"/>
            </a:endParaRPr>
          </a:p>
        </p:txBody>
      </p:sp>
      <p:sp>
        <p:nvSpPr>
          <p:cNvPr id="518" name="Google Shape;518;p68"/>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Lightning Apps</a:t>
            </a:r>
            <a:endParaRPr b="1" sz="3500">
              <a:solidFill>
                <a:srgbClr val="001CE0"/>
              </a:solidFill>
              <a:latin typeface="Helvetica Neue"/>
              <a:ea typeface="Helvetica Neue"/>
              <a:cs typeface="Helvetica Neue"/>
              <a:sym typeface="Helvetica Neue"/>
            </a:endParaRPr>
          </a:p>
        </p:txBody>
      </p:sp>
      <p:sp>
        <p:nvSpPr>
          <p:cNvPr id="519" name="Google Shape;519;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520" name="Google Shape;520;p68"/>
          <p:cNvPicPr preferRelativeResize="0"/>
          <p:nvPr/>
        </p:nvPicPr>
        <p:blipFill rotWithShape="1">
          <a:blip r:embed="rId3">
            <a:alphaModFix/>
          </a:blip>
          <a:srcRect b="0" l="0" r="0" t="10120"/>
          <a:stretch/>
        </p:blipFill>
        <p:spPr>
          <a:xfrm>
            <a:off x="7262175" y="1322925"/>
            <a:ext cx="1671598" cy="3254074"/>
          </a:xfrm>
          <a:prstGeom prst="rect">
            <a:avLst/>
          </a:prstGeom>
          <a:noFill/>
          <a:ln>
            <a:noFill/>
          </a:ln>
        </p:spPr>
      </p:pic>
      <p:pic>
        <p:nvPicPr>
          <p:cNvPr id="521" name="Google Shape;521;p68"/>
          <p:cNvPicPr preferRelativeResize="0"/>
          <p:nvPr/>
        </p:nvPicPr>
        <p:blipFill>
          <a:blip r:embed="rId4">
            <a:alphaModFix/>
          </a:blip>
          <a:stretch>
            <a:fillRect/>
          </a:stretch>
        </p:blipFill>
        <p:spPr>
          <a:xfrm>
            <a:off x="3918678" y="1974100"/>
            <a:ext cx="3151399" cy="23832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525" name="Shape 525"/>
        <p:cNvGrpSpPr/>
        <p:nvPr/>
      </p:nvGrpSpPr>
      <p:grpSpPr>
        <a:xfrm>
          <a:off x="0" y="0"/>
          <a:ext cx="0" cy="0"/>
          <a:chOff x="0" y="0"/>
          <a:chExt cx="0" cy="0"/>
        </a:xfrm>
      </p:grpSpPr>
      <p:sp>
        <p:nvSpPr>
          <p:cNvPr id="526" name="Google Shape;526;p69"/>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Risorse Bitcoin in Italiano </a:t>
            </a:r>
            <a:endParaRPr b="1" sz="3500">
              <a:solidFill>
                <a:srgbClr val="001CE0"/>
              </a:solidFill>
              <a:latin typeface="Helvetica Neue"/>
              <a:ea typeface="Helvetica Neue"/>
              <a:cs typeface="Helvetica Neue"/>
              <a:sym typeface="Helvetica Neue"/>
            </a:endParaRPr>
          </a:p>
        </p:txBody>
      </p:sp>
      <p:sp>
        <p:nvSpPr>
          <p:cNvPr id="527" name="Google Shape;527;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528" name="Google Shape;528;p69"/>
          <p:cNvPicPr preferRelativeResize="0"/>
          <p:nvPr/>
        </p:nvPicPr>
        <p:blipFill>
          <a:blip r:embed="rId3">
            <a:alphaModFix/>
          </a:blip>
          <a:stretch>
            <a:fillRect/>
          </a:stretch>
        </p:blipFill>
        <p:spPr>
          <a:xfrm>
            <a:off x="2478550" y="1074050"/>
            <a:ext cx="6042549" cy="3911100"/>
          </a:xfrm>
          <a:prstGeom prst="rect">
            <a:avLst/>
          </a:prstGeom>
          <a:noFill/>
          <a:ln>
            <a:noFill/>
          </a:ln>
        </p:spPr>
      </p:pic>
      <p:sp>
        <p:nvSpPr>
          <p:cNvPr id="529" name="Google Shape;529;p69"/>
          <p:cNvSpPr txBox="1"/>
          <p:nvPr/>
        </p:nvSpPr>
        <p:spPr>
          <a:xfrm>
            <a:off x="369825" y="3740763"/>
            <a:ext cx="18807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i="1" lang="ru" sz="1800" u="sng">
                <a:solidFill>
                  <a:schemeClr val="hlink"/>
                </a:solidFill>
                <a:latin typeface="Helvetica Neue"/>
                <a:ea typeface="Helvetica Neue"/>
                <a:cs typeface="Helvetica Neue"/>
                <a:sym typeface="Helvetica Neue"/>
                <a:hlinkClick r:id="rId4"/>
              </a:rPr>
              <a:t>ventuno.space</a:t>
            </a:r>
            <a:endParaRPr b="1" i="1" sz="1800">
              <a:solidFill>
                <a:srgbClr val="001CE0"/>
              </a:solidFill>
              <a:latin typeface="Helvetica Neue"/>
              <a:ea typeface="Helvetica Neue"/>
              <a:cs typeface="Helvetica Neue"/>
              <a:sym typeface="Helvetica Neue"/>
            </a:endParaRPr>
          </a:p>
        </p:txBody>
      </p:sp>
      <p:pic>
        <p:nvPicPr>
          <p:cNvPr id="530" name="Google Shape;530;p69"/>
          <p:cNvPicPr preferRelativeResize="0"/>
          <p:nvPr/>
        </p:nvPicPr>
        <p:blipFill rotWithShape="1">
          <a:blip r:embed="rId5">
            <a:alphaModFix/>
          </a:blip>
          <a:srcRect b="18850" l="14162" r="15061" t="8310"/>
          <a:stretch/>
        </p:blipFill>
        <p:spPr>
          <a:xfrm>
            <a:off x="326800" y="1630443"/>
            <a:ext cx="1966749" cy="202409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534" name="Shape 534"/>
        <p:cNvGrpSpPr/>
        <p:nvPr/>
      </p:nvGrpSpPr>
      <p:grpSpPr>
        <a:xfrm>
          <a:off x="0" y="0"/>
          <a:ext cx="0" cy="0"/>
          <a:chOff x="0" y="0"/>
          <a:chExt cx="0" cy="0"/>
        </a:xfrm>
      </p:grpSpPr>
      <p:sp>
        <p:nvSpPr>
          <p:cNvPr id="535" name="Google Shape;535;p70"/>
          <p:cNvSpPr txBox="1"/>
          <p:nvPr/>
        </p:nvSpPr>
        <p:spPr>
          <a:xfrm>
            <a:off x="384400" y="1365275"/>
            <a:ext cx="69651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01CE0"/>
              </a:buClr>
              <a:buSzPts val="1800"/>
              <a:buFont typeface="Helvetica Neue"/>
              <a:buChar char="●"/>
            </a:pPr>
            <a:r>
              <a:rPr lang="ru" sz="1800" u="sng">
                <a:solidFill>
                  <a:schemeClr val="hlink"/>
                </a:solidFill>
                <a:latin typeface="Helvetica Neue"/>
                <a:ea typeface="Helvetica Neue"/>
                <a:cs typeface="Helvetica Neue"/>
                <a:sym typeface="Helvetica Neue"/>
                <a:hlinkClick r:id="rId3"/>
              </a:rPr>
              <a:t>Mastering Lightning Network</a:t>
            </a:r>
            <a:endParaRPr sz="1800">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u="sng">
                <a:solidFill>
                  <a:schemeClr val="hlink"/>
                </a:solidFill>
                <a:latin typeface="Helvetica Neue"/>
                <a:ea typeface="Helvetica Neue"/>
                <a:cs typeface="Helvetica Neue"/>
                <a:sym typeface="Helvetica Neue"/>
                <a:hlinkClick r:id="rId4"/>
              </a:rPr>
              <a:t>LNP/BP-una-dolce-introduzione - G. Zucco</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u="sng">
                <a:solidFill>
                  <a:schemeClr val="hlink"/>
                </a:solidFill>
                <a:latin typeface="Helvetica Neue"/>
                <a:ea typeface="Helvetica Neue"/>
                <a:cs typeface="Helvetica Neue"/>
                <a:sym typeface="Helvetica Neue"/>
                <a:hlinkClick r:id="rId5"/>
              </a:rPr>
              <a:t>The History of Lightning: From Brainstorm to Beta - Bitcoin Magazine</a:t>
            </a:r>
            <a:endParaRPr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lang="ru" sz="1800" u="sng">
                <a:solidFill>
                  <a:schemeClr val="hlink"/>
                </a:solidFill>
                <a:latin typeface="Helvetica Neue"/>
                <a:ea typeface="Helvetica Neue"/>
                <a:cs typeface="Helvetica Neue"/>
                <a:sym typeface="Helvetica Neue"/>
                <a:hlinkClick r:id="rId6"/>
              </a:rPr>
              <a:t>Wallet Lightning a confronto</a:t>
            </a:r>
            <a:endParaRPr sz="1800">
              <a:solidFill>
                <a:srgbClr val="001CE0"/>
              </a:solidFill>
              <a:latin typeface="Helvetica Neue"/>
              <a:ea typeface="Helvetica Neue"/>
              <a:cs typeface="Helvetica Neue"/>
              <a:sym typeface="Helvetica Neue"/>
            </a:endParaRPr>
          </a:p>
        </p:txBody>
      </p:sp>
      <p:sp>
        <p:nvSpPr>
          <p:cNvPr id="536" name="Google Shape;536;p70"/>
          <p:cNvSpPr txBox="1"/>
          <p:nvPr/>
        </p:nvSpPr>
        <p:spPr>
          <a:xfrm>
            <a:off x="117100" y="237600"/>
            <a:ext cx="74997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Bibliografia</a:t>
            </a:r>
            <a:endParaRPr b="1" sz="3500">
              <a:solidFill>
                <a:srgbClr val="001CE0"/>
              </a:solidFill>
              <a:latin typeface="Helvetica Neue"/>
              <a:ea typeface="Helvetica Neue"/>
              <a:cs typeface="Helvetica Neue"/>
              <a:sym typeface="Helvetica Neue"/>
            </a:endParaRPr>
          </a:p>
        </p:txBody>
      </p:sp>
      <p:sp>
        <p:nvSpPr>
          <p:cNvPr id="537" name="Google Shape;537;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CE0"/>
        </a:solidFill>
      </p:bgPr>
    </p:bg>
    <p:spTree>
      <p:nvGrpSpPr>
        <p:cNvPr id="541" name="Shape 541"/>
        <p:cNvGrpSpPr/>
        <p:nvPr/>
      </p:nvGrpSpPr>
      <p:grpSpPr>
        <a:xfrm>
          <a:off x="0" y="0"/>
          <a:ext cx="0" cy="0"/>
          <a:chOff x="0" y="0"/>
          <a:chExt cx="0" cy="0"/>
        </a:xfrm>
      </p:grpSpPr>
      <p:sp>
        <p:nvSpPr>
          <p:cNvPr id="542" name="Google Shape;542;p71"/>
          <p:cNvSpPr txBox="1"/>
          <p:nvPr/>
        </p:nvSpPr>
        <p:spPr>
          <a:xfrm>
            <a:off x="4590375" y="1786800"/>
            <a:ext cx="3740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000">
                <a:solidFill>
                  <a:schemeClr val="lt1"/>
                </a:solidFill>
                <a:latin typeface="Helvetica Neue"/>
                <a:ea typeface="Helvetica Neue"/>
                <a:cs typeface="Helvetica Neue"/>
                <a:sym typeface="Helvetica Neue"/>
              </a:rPr>
              <a:t>Grazie!</a:t>
            </a:r>
            <a:endParaRPr b="1" sz="30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b="1" sz="30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b="1" lang="ru" sz="3000">
                <a:solidFill>
                  <a:schemeClr val="lt1"/>
                </a:solidFill>
                <a:latin typeface="Helvetica Neue"/>
                <a:ea typeface="Helvetica Neue"/>
                <a:cs typeface="Helvetica Neue"/>
                <a:sym typeface="Helvetica Neue"/>
              </a:rPr>
              <a:t>Now get your sats!</a:t>
            </a:r>
            <a:endParaRPr b="1" sz="3000">
              <a:solidFill>
                <a:schemeClr val="lt1"/>
              </a:solidFill>
              <a:latin typeface="Helvetica Neue"/>
              <a:ea typeface="Helvetica Neue"/>
              <a:cs typeface="Helvetica Neue"/>
              <a:sym typeface="Helvetica Neue"/>
            </a:endParaRPr>
          </a:p>
        </p:txBody>
      </p:sp>
      <p:sp>
        <p:nvSpPr>
          <p:cNvPr id="543" name="Google Shape;543;p71"/>
          <p:cNvSpPr txBox="1"/>
          <p:nvPr/>
        </p:nvSpPr>
        <p:spPr>
          <a:xfrm>
            <a:off x="4590375" y="4421425"/>
            <a:ext cx="4068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500">
                <a:solidFill>
                  <a:srgbClr val="6170E0"/>
                </a:solidFill>
                <a:latin typeface="Helvetica Neue"/>
                <a:ea typeface="Helvetica Neue"/>
                <a:cs typeface="Helvetica Neue"/>
                <a:sym typeface="Helvetica Neue"/>
              </a:rPr>
              <a:t>walterm21@proton.me</a:t>
            </a:r>
            <a:endParaRPr b="1" sz="1500">
              <a:solidFill>
                <a:srgbClr val="6170E0"/>
              </a:solidFill>
              <a:latin typeface="Helvetica Neue"/>
              <a:ea typeface="Helvetica Neue"/>
              <a:cs typeface="Helvetica Neue"/>
              <a:sym typeface="Helvetica Neue"/>
            </a:endParaRPr>
          </a:p>
          <a:p>
            <a:pPr indent="0" lvl="0" marL="0" rtl="0" algn="l">
              <a:spcBef>
                <a:spcPts val="0"/>
              </a:spcBef>
              <a:spcAft>
                <a:spcPts val="0"/>
              </a:spcAft>
              <a:buNone/>
            </a:pPr>
            <a:r>
              <a:rPr b="1" lang="ru" sz="1500">
                <a:solidFill>
                  <a:srgbClr val="6170E0"/>
                </a:solidFill>
                <a:latin typeface="Helvetica Neue"/>
                <a:ea typeface="Helvetica Neue"/>
                <a:cs typeface="Helvetica Neue"/>
                <a:sym typeface="Helvetica Neue"/>
              </a:rPr>
              <a:t>bitpolito.it</a:t>
            </a:r>
            <a:endParaRPr b="1" sz="1500">
              <a:solidFill>
                <a:srgbClr val="6170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6170E0"/>
              </a:solidFill>
              <a:latin typeface="Helvetica Neue"/>
              <a:ea typeface="Helvetica Neue"/>
              <a:cs typeface="Helvetica Neue"/>
              <a:sym typeface="Helvetica Neue"/>
            </a:endParaRPr>
          </a:p>
        </p:txBody>
      </p:sp>
      <p:sp>
        <p:nvSpPr>
          <p:cNvPr id="544" name="Google Shape;544;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93" name="Shape 93"/>
        <p:cNvGrpSpPr/>
        <p:nvPr/>
      </p:nvGrpSpPr>
      <p:grpSpPr>
        <a:xfrm>
          <a:off x="0" y="0"/>
          <a:ext cx="0" cy="0"/>
          <a:chOff x="0" y="0"/>
          <a:chExt cx="0" cy="0"/>
        </a:xfrm>
      </p:grpSpPr>
      <p:sp>
        <p:nvSpPr>
          <p:cNvPr id="94" name="Google Shape;94;p18"/>
          <p:cNvSpPr txBox="1"/>
          <p:nvPr/>
        </p:nvSpPr>
        <p:spPr>
          <a:xfrm>
            <a:off x="292125" y="1160450"/>
            <a:ext cx="48429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Insieme di </a:t>
            </a:r>
            <a:r>
              <a:rPr b="1" lang="ru" sz="1500">
                <a:solidFill>
                  <a:srgbClr val="001CE0"/>
                </a:solidFill>
                <a:latin typeface="Helvetica Neue"/>
                <a:ea typeface="Helvetica Neue"/>
                <a:cs typeface="Helvetica Neue"/>
                <a:sym typeface="Helvetica Neue"/>
              </a:rPr>
              <a:t>regole e standard</a:t>
            </a:r>
            <a:r>
              <a:rPr lang="ru" sz="1500">
                <a:solidFill>
                  <a:srgbClr val="001CE0"/>
                </a:solidFill>
                <a:latin typeface="Helvetica Neue"/>
                <a:ea typeface="Helvetica Neue"/>
                <a:cs typeface="Helvetica Neue"/>
                <a:sym typeface="Helvetica Neue"/>
              </a:rPr>
              <a:t> che governano la comunicazione tra computer su Internet.</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Internet utilizza una</a:t>
            </a:r>
            <a:r>
              <a:rPr b="1" lang="ru" sz="1500">
                <a:solidFill>
                  <a:srgbClr val="001CE0"/>
                </a:solidFill>
                <a:latin typeface="Helvetica Neue"/>
                <a:ea typeface="Helvetica Neue"/>
                <a:cs typeface="Helvetica Neue"/>
                <a:sym typeface="Helvetica Neue"/>
              </a:rPr>
              <a:t> gerarchia di protocolli</a:t>
            </a:r>
            <a:r>
              <a:rPr lang="ru" sz="1500">
                <a:solidFill>
                  <a:srgbClr val="001CE0"/>
                </a:solidFill>
                <a:latin typeface="Helvetica Neue"/>
                <a:ea typeface="Helvetica Neue"/>
                <a:cs typeface="Helvetica Neue"/>
                <a:sym typeface="Helvetica Neue"/>
              </a:rPr>
              <a:t> per trasmettere informazioni in modo efficiente e affidabile, garantendo la </a:t>
            </a:r>
            <a:r>
              <a:rPr b="1" lang="ru" sz="1500">
                <a:solidFill>
                  <a:srgbClr val="001CE0"/>
                </a:solidFill>
                <a:latin typeface="Helvetica Neue"/>
                <a:ea typeface="Helvetica Neue"/>
                <a:cs typeface="Helvetica Neue"/>
                <a:sym typeface="Helvetica Neue"/>
              </a:rPr>
              <a:t>connettività globale</a:t>
            </a:r>
            <a:r>
              <a:rPr lang="ru" sz="1500">
                <a:solidFill>
                  <a:srgbClr val="001CE0"/>
                </a:solidFill>
                <a:latin typeface="Helvetica Neue"/>
                <a:ea typeface="Helvetica Neue"/>
                <a:cs typeface="Helvetica Neue"/>
                <a:sym typeface="Helvetica Neue"/>
              </a:rPr>
              <a:t>.</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sz="1500">
              <a:solidFill>
                <a:srgbClr val="001CE0"/>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001CE0"/>
              </a:solidFill>
              <a:latin typeface="Helvetica Neue"/>
              <a:ea typeface="Helvetica Neue"/>
              <a:cs typeface="Helvetica Neue"/>
              <a:sym typeface="Helvetica Neue"/>
            </a:endParaRPr>
          </a:p>
        </p:txBody>
      </p:sp>
      <p:sp>
        <p:nvSpPr>
          <p:cNvPr id="95" name="Google Shape;95;p18"/>
          <p:cNvSpPr txBox="1"/>
          <p:nvPr/>
        </p:nvSpPr>
        <p:spPr>
          <a:xfrm>
            <a:off x="292131" y="28475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Protocollo Internet</a:t>
            </a:r>
            <a:endParaRPr b="1" sz="3500">
              <a:solidFill>
                <a:srgbClr val="001CE0"/>
              </a:solidFill>
              <a:latin typeface="Helvetica Neue"/>
              <a:ea typeface="Helvetica Neue"/>
              <a:cs typeface="Helvetica Neue"/>
              <a:sym typeface="Helvetica Neue"/>
            </a:endParaRPr>
          </a:p>
        </p:txBody>
      </p:sp>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97" name="Google Shape;97;p18"/>
          <p:cNvPicPr preferRelativeResize="0"/>
          <p:nvPr/>
        </p:nvPicPr>
        <p:blipFill>
          <a:blip r:embed="rId3">
            <a:alphaModFix/>
          </a:blip>
          <a:stretch>
            <a:fillRect/>
          </a:stretch>
        </p:blipFill>
        <p:spPr>
          <a:xfrm>
            <a:off x="5333925" y="1160450"/>
            <a:ext cx="3350367" cy="3350367"/>
          </a:xfrm>
          <a:prstGeom prst="rect">
            <a:avLst/>
          </a:prstGeom>
          <a:noFill/>
          <a:ln>
            <a:noFill/>
          </a:ln>
        </p:spPr>
      </p:pic>
      <p:pic>
        <p:nvPicPr>
          <p:cNvPr id="98" name="Google Shape;98;p18"/>
          <p:cNvPicPr preferRelativeResize="0"/>
          <p:nvPr/>
        </p:nvPicPr>
        <p:blipFill>
          <a:blip r:embed="rId4">
            <a:alphaModFix/>
          </a:blip>
          <a:stretch>
            <a:fillRect/>
          </a:stretch>
        </p:blipFill>
        <p:spPr>
          <a:xfrm>
            <a:off x="1211374" y="2805700"/>
            <a:ext cx="2497789" cy="20318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548" name="Shape 548"/>
        <p:cNvGrpSpPr/>
        <p:nvPr/>
      </p:nvGrpSpPr>
      <p:grpSpPr>
        <a:xfrm>
          <a:off x="0" y="0"/>
          <a:ext cx="0" cy="0"/>
          <a:chOff x="0" y="0"/>
          <a:chExt cx="0" cy="0"/>
        </a:xfrm>
      </p:grpSpPr>
      <p:sp>
        <p:nvSpPr>
          <p:cNvPr id="549" name="Google Shape;549;p72"/>
          <p:cNvSpPr txBox="1"/>
          <p:nvPr/>
        </p:nvSpPr>
        <p:spPr>
          <a:xfrm>
            <a:off x="410175" y="1452400"/>
            <a:ext cx="3699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3600">
                <a:solidFill>
                  <a:srgbClr val="001CE0"/>
                </a:solidFill>
                <a:latin typeface="Helvetica Neue"/>
                <a:ea typeface="Helvetica Neue"/>
                <a:cs typeface="Helvetica Neue"/>
                <a:sym typeface="Helvetica Neue"/>
              </a:rPr>
              <a:t>Paga 21 sat a questo LNURL per ricevere un link da BitPolito</a:t>
            </a:r>
            <a:endParaRPr b="1" sz="3600">
              <a:solidFill>
                <a:srgbClr val="001CE0"/>
              </a:solidFill>
              <a:latin typeface="Helvetica Neue"/>
              <a:ea typeface="Helvetica Neue"/>
              <a:cs typeface="Helvetica Neue"/>
              <a:sym typeface="Helvetica Neue"/>
            </a:endParaRPr>
          </a:p>
        </p:txBody>
      </p:sp>
      <p:sp>
        <p:nvSpPr>
          <p:cNvPr id="550" name="Google Shape;550;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551" name="Google Shape;551;p72"/>
          <p:cNvPicPr preferRelativeResize="0"/>
          <p:nvPr/>
        </p:nvPicPr>
        <p:blipFill>
          <a:blip r:embed="rId3">
            <a:alphaModFix/>
          </a:blip>
          <a:stretch>
            <a:fillRect/>
          </a:stretch>
        </p:blipFill>
        <p:spPr>
          <a:xfrm>
            <a:off x="4680000" y="721950"/>
            <a:ext cx="3699600" cy="369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102" name="Shape 102"/>
        <p:cNvGrpSpPr/>
        <p:nvPr/>
      </p:nvGrpSpPr>
      <p:grpSpPr>
        <a:xfrm>
          <a:off x="0" y="0"/>
          <a:ext cx="0" cy="0"/>
          <a:chOff x="0" y="0"/>
          <a:chExt cx="0" cy="0"/>
        </a:xfrm>
      </p:grpSpPr>
      <p:sp>
        <p:nvSpPr>
          <p:cNvPr id="103" name="Google Shape;103;p19"/>
          <p:cNvSpPr txBox="1"/>
          <p:nvPr/>
        </p:nvSpPr>
        <p:spPr>
          <a:xfrm>
            <a:off x="370400" y="2029538"/>
            <a:ext cx="39195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ru" sz="1500">
                <a:solidFill>
                  <a:srgbClr val="001CE0"/>
                </a:solidFill>
                <a:latin typeface="Helvetica Neue"/>
                <a:ea typeface="Helvetica Neue"/>
                <a:cs typeface="Helvetica Neue"/>
                <a:sym typeface="Helvetica Neue"/>
              </a:rPr>
              <a:t>Insieme di regole che governano la rete peer-to-peer di Bitcoin</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b="1" sz="1500">
              <a:solidFill>
                <a:srgbClr val="001CE0"/>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b="1" lang="ru" sz="1500">
                <a:solidFill>
                  <a:srgbClr val="001CE0"/>
                </a:solidFill>
                <a:latin typeface="Helvetica Neue"/>
                <a:ea typeface="Helvetica Neue"/>
                <a:cs typeface="Helvetica Neue"/>
                <a:sym typeface="Helvetica Neue"/>
              </a:rPr>
              <a:t>Permette transazioni sicure e affidabili senza la necessità di intermediari in un sistema distribuito, immutabile e trasparente</a:t>
            </a:r>
            <a:endParaRPr sz="1500">
              <a:solidFill>
                <a:srgbClr val="001CE0"/>
              </a:solidFill>
              <a:latin typeface="Helvetica Neue"/>
              <a:ea typeface="Helvetica Neue"/>
              <a:cs typeface="Helvetica Neue"/>
              <a:sym typeface="Helvetica Neue"/>
            </a:endParaRPr>
          </a:p>
        </p:txBody>
      </p:sp>
      <p:sp>
        <p:nvSpPr>
          <p:cNvPr id="104" name="Google Shape;104;p19"/>
          <p:cNvSpPr txBox="1"/>
          <p:nvPr/>
        </p:nvSpPr>
        <p:spPr>
          <a:xfrm>
            <a:off x="306381" y="47345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Protocollo Bitcoin</a:t>
            </a:r>
            <a:endParaRPr b="1" sz="3500">
              <a:solidFill>
                <a:srgbClr val="001CE0"/>
              </a:solidFill>
              <a:latin typeface="Helvetica Neue"/>
              <a:ea typeface="Helvetica Neue"/>
              <a:cs typeface="Helvetica Neue"/>
              <a:sym typeface="Helvetica Neue"/>
            </a:endParaRPr>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06" name="Google Shape;106;p19"/>
          <p:cNvPicPr preferRelativeResize="0"/>
          <p:nvPr/>
        </p:nvPicPr>
        <p:blipFill>
          <a:blip r:embed="rId3">
            <a:alphaModFix/>
          </a:blip>
          <a:stretch>
            <a:fillRect/>
          </a:stretch>
        </p:blipFill>
        <p:spPr>
          <a:xfrm>
            <a:off x="4819325" y="1592524"/>
            <a:ext cx="3852776" cy="2674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110" name="Shape 110"/>
        <p:cNvGrpSpPr/>
        <p:nvPr/>
      </p:nvGrpSpPr>
      <p:grpSpPr>
        <a:xfrm>
          <a:off x="0" y="0"/>
          <a:ext cx="0" cy="0"/>
          <a:chOff x="0" y="0"/>
          <a:chExt cx="0" cy="0"/>
        </a:xfrm>
      </p:grpSpPr>
      <p:sp>
        <p:nvSpPr>
          <p:cNvPr id="111" name="Google Shape;111;p20"/>
          <p:cNvSpPr txBox="1"/>
          <p:nvPr/>
        </p:nvSpPr>
        <p:spPr>
          <a:xfrm>
            <a:off x="292131" y="179375"/>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Scalare con layer superiori </a:t>
            </a:r>
            <a:r>
              <a:rPr b="1" lang="ru" sz="3500">
                <a:solidFill>
                  <a:srgbClr val="001CE0"/>
                </a:solidFill>
                <a:latin typeface="Helvetica Neue"/>
                <a:ea typeface="Helvetica Neue"/>
                <a:cs typeface="Helvetica Neue"/>
                <a:sym typeface="Helvetica Neue"/>
              </a:rPr>
              <a:t> </a:t>
            </a:r>
            <a:endParaRPr b="1" sz="3500">
              <a:solidFill>
                <a:srgbClr val="001CE0"/>
              </a:solidFill>
              <a:latin typeface="Helvetica Neue"/>
              <a:ea typeface="Helvetica Neue"/>
              <a:cs typeface="Helvetica Neue"/>
              <a:sym typeface="Helvetica Neue"/>
            </a:endParaRPr>
          </a:p>
        </p:txBody>
      </p:sp>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pic>
        <p:nvPicPr>
          <p:cNvPr id="113" name="Google Shape;113;p20"/>
          <p:cNvPicPr preferRelativeResize="0"/>
          <p:nvPr/>
        </p:nvPicPr>
        <p:blipFill>
          <a:blip r:embed="rId3">
            <a:alphaModFix/>
          </a:blip>
          <a:stretch>
            <a:fillRect/>
          </a:stretch>
        </p:blipFill>
        <p:spPr>
          <a:xfrm>
            <a:off x="6094875" y="817425"/>
            <a:ext cx="2563866" cy="3845799"/>
          </a:xfrm>
          <a:prstGeom prst="rect">
            <a:avLst/>
          </a:prstGeom>
          <a:noFill/>
          <a:ln>
            <a:noFill/>
          </a:ln>
          <a:effectLst>
            <a:outerShdw blurRad="57150" rotWithShape="0" algn="bl" dir="5400000" dist="171450">
              <a:srgbClr val="001CE0">
                <a:alpha val="50000"/>
              </a:srgbClr>
            </a:outerShdw>
          </a:effectLst>
        </p:spPr>
      </p:pic>
      <p:sp>
        <p:nvSpPr>
          <p:cNvPr id="114" name="Google Shape;114;p20"/>
          <p:cNvSpPr txBox="1"/>
          <p:nvPr/>
        </p:nvSpPr>
        <p:spPr>
          <a:xfrm>
            <a:off x="351375" y="1648200"/>
            <a:ext cx="3065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800">
                <a:solidFill>
                  <a:srgbClr val="001CE0"/>
                </a:solidFill>
                <a:latin typeface="Helvetica Neue"/>
                <a:ea typeface="Helvetica Neue"/>
                <a:cs typeface="Helvetica Neue"/>
                <a:sym typeface="Helvetica Neue"/>
              </a:rPr>
              <a:t>In Ingegneria costruire delle </a:t>
            </a:r>
            <a:r>
              <a:rPr b="1" lang="ru" sz="1800">
                <a:solidFill>
                  <a:srgbClr val="001CE0"/>
                </a:solidFill>
                <a:latin typeface="Helvetica Neue"/>
                <a:ea typeface="Helvetica Neue"/>
                <a:cs typeface="Helvetica Neue"/>
                <a:sym typeface="Helvetica Neue"/>
              </a:rPr>
              <a:t>architetture a livelli</a:t>
            </a:r>
            <a:r>
              <a:rPr lang="ru" sz="1800">
                <a:solidFill>
                  <a:srgbClr val="001CE0"/>
                </a:solidFill>
                <a:latin typeface="Helvetica Neue"/>
                <a:ea typeface="Helvetica Neue"/>
                <a:cs typeface="Helvetica Neue"/>
                <a:sym typeface="Helvetica Neue"/>
              </a:rPr>
              <a:t>/</a:t>
            </a:r>
            <a:r>
              <a:rPr b="1" lang="ru" sz="1800">
                <a:solidFill>
                  <a:srgbClr val="001CE0"/>
                </a:solidFill>
                <a:latin typeface="Helvetica Neue"/>
                <a:ea typeface="Helvetica Neue"/>
                <a:cs typeface="Helvetica Neue"/>
                <a:sym typeface="Helvetica Neue"/>
              </a:rPr>
              <a:t>strati</a:t>
            </a:r>
            <a:r>
              <a:rPr lang="ru" sz="1800">
                <a:solidFill>
                  <a:srgbClr val="001CE0"/>
                </a:solidFill>
                <a:latin typeface="Helvetica Neue"/>
                <a:ea typeface="Helvetica Neue"/>
                <a:cs typeface="Helvetica Neue"/>
                <a:sym typeface="Helvetica Neue"/>
              </a:rPr>
              <a:t> permette di </a:t>
            </a:r>
            <a:r>
              <a:rPr b="1" lang="ru" sz="1800">
                <a:solidFill>
                  <a:srgbClr val="001CE0"/>
                </a:solidFill>
                <a:latin typeface="Helvetica Neue"/>
                <a:ea typeface="Helvetica Neue"/>
                <a:cs typeface="Helvetica Neue"/>
                <a:sym typeface="Helvetica Neue"/>
              </a:rPr>
              <a:t>creare</a:t>
            </a:r>
            <a:r>
              <a:rPr lang="ru" sz="1800">
                <a:solidFill>
                  <a:srgbClr val="001CE0"/>
                </a:solidFill>
                <a:latin typeface="Helvetica Neue"/>
                <a:ea typeface="Helvetica Neue"/>
                <a:cs typeface="Helvetica Neue"/>
                <a:sym typeface="Helvetica Neue"/>
              </a:rPr>
              <a:t> dei </a:t>
            </a:r>
            <a:r>
              <a:rPr b="1" lang="ru" sz="1800">
                <a:solidFill>
                  <a:srgbClr val="001CE0"/>
                </a:solidFill>
                <a:latin typeface="Helvetica Neue"/>
                <a:ea typeface="Helvetica Neue"/>
                <a:cs typeface="Helvetica Neue"/>
                <a:sym typeface="Helvetica Neue"/>
              </a:rPr>
              <a:t>sistemi</a:t>
            </a:r>
            <a:r>
              <a:rPr lang="ru" sz="1800">
                <a:solidFill>
                  <a:srgbClr val="001CE0"/>
                </a:solidFill>
                <a:latin typeface="Helvetica Neue"/>
                <a:ea typeface="Helvetica Neue"/>
                <a:cs typeface="Helvetica Neue"/>
                <a:sym typeface="Helvetica Neue"/>
              </a:rPr>
              <a:t> che sono molto più </a:t>
            </a:r>
            <a:r>
              <a:rPr b="1" lang="ru" sz="1800">
                <a:solidFill>
                  <a:srgbClr val="001CE0"/>
                </a:solidFill>
                <a:latin typeface="Helvetica Neue"/>
                <a:ea typeface="Helvetica Neue"/>
                <a:cs typeface="Helvetica Neue"/>
                <a:sym typeface="Helvetica Neue"/>
              </a:rPr>
              <a:t>stabili</a:t>
            </a:r>
            <a:r>
              <a:rPr lang="ru" sz="1800">
                <a:solidFill>
                  <a:srgbClr val="001CE0"/>
                </a:solidFill>
                <a:latin typeface="Helvetica Neue"/>
                <a:ea typeface="Helvetica Neue"/>
                <a:cs typeface="Helvetica Neue"/>
                <a:sym typeface="Helvetica Neue"/>
              </a:rPr>
              <a:t> e </a:t>
            </a:r>
            <a:r>
              <a:rPr b="1" lang="ru" sz="1800">
                <a:solidFill>
                  <a:srgbClr val="001CE0"/>
                </a:solidFill>
                <a:latin typeface="Helvetica Neue"/>
                <a:ea typeface="Helvetica Neue"/>
                <a:cs typeface="Helvetica Neue"/>
                <a:sym typeface="Helvetica Neue"/>
              </a:rPr>
              <a:t>robusti</a:t>
            </a:r>
            <a:r>
              <a:rPr lang="ru" sz="1800">
                <a:solidFill>
                  <a:srgbClr val="001CE0"/>
                </a:solidFill>
                <a:latin typeface="Helvetica Neue"/>
                <a:ea typeface="Helvetica Neue"/>
                <a:cs typeface="Helvetica Neue"/>
                <a:sym typeface="Helvetica Neue"/>
              </a:rPr>
              <a:t> (esempio architettura degli edifici)</a:t>
            </a:r>
            <a:endParaRPr sz="1800">
              <a:solidFill>
                <a:srgbClr val="001CE0"/>
              </a:solidFill>
              <a:latin typeface="Helvetica Neue"/>
              <a:ea typeface="Helvetica Neue"/>
              <a:cs typeface="Helvetica Neue"/>
              <a:sym typeface="Helvetica Neue"/>
            </a:endParaRPr>
          </a:p>
        </p:txBody>
      </p:sp>
      <p:sp>
        <p:nvSpPr>
          <p:cNvPr id="115" name="Google Shape;115;p20"/>
          <p:cNvSpPr txBox="1"/>
          <p:nvPr/>
        </p:nvSpPr>
        <p:spPr>
          <a:xfrm>
            <a:off x="3714975" y="938750"/>
            <a:ext cx="2379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Strati superiori: </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Innovazione rapida</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Competizione tra protocolli</a:t>
            </a:r>
            <a:endParaRPr sz="1500">
              <a:solidFill>
                <a:srgbClr val="001CE0"/>
              </a:solidFill>
              <a:latin typeface="Helvetica Neue"/>
              <a:ea typeface="Helvetica Neue"/>
              <a:cs typeface="Helvetica Neue"/>
              <a:sym typeface="Helvetica Neue"/>
            </a:endParaRPr>
          </a:p>
        </p:txBody>
      </p:sp>
      <p:sp>
        <p:nvSpPr>
          <p:cNvPr id="116" name="Google Shape;116;p20"/>
          <p:cNvSpPr txBox="1"/>
          <p:nvPr/>
        </p:nvSpPr>
        <p:spPr>
          <a:xfrm>
            <a:off x="3981375" y="3555025"/>
            <a:ext cx="2113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500">
                <a:solidFill>
                  <a:srgbClr val="001CE0"/>
                </a:solidFill>
                <a:latin typeface="Helvetica Neue"/>
                <a:ea typeface="Helvetica Neue"/>
                <a:cs typeface="Helvetica Neue"/>
                <a:sym typeface="Helvetica Neue"/>
              </a:rPr>
              <a:t>Strati inferiori:</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Stabilità</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Robustezza</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Ossificazione</a:t>
            </a:r>
            <a:endParaRPr sz="1500">
              <a:solidFill>
                <a:srgbClr val="001CE0"/>
              </a:solidFill>
              <a:latin typeface="Helvetica Neue"/>
              <a:ea typeface="Helvetica Neue"/>
              <a:cs typeface="Helvetica Neue"/>
              <a:sym typeface="Helvetica Neue"/>
            </a:endParaRPr>
          </a:p>
          <a:p>
            <a:pPr indent="-323850" lvl="0" marL="457200" rtl="0" algn="l">
              <a:spcBef>
                <a:spcPts val="0"/>
              </a:spcBef>
              <a:spcAft>
                <a:spcPts val="0"/>
              </a:spcAft>
              <a:buClr>
                <a:srgbClr val="001CE0"/>
              </a:buClr>
              <a:buSzPts val="1500"/>
              <a:buFont typeface="Helvetica Neue"/>
              <a:buChar char="●"/>
            </a:pPr>
            <a:r>
              <a:rPr lang="ru" sz="1500">
                <a:solidFill>
                  <a:srgbClr val="001CE0"/>
                </a:solidFill>
                <a:latin typeface="Helvetica Neue"/>
                <a:ea typeface="Helvetica Neue"/>
                <a:cs typeface="Helvetica Neue"/>
                <a:sym typeface="Helvetica Neue"/>
              </a:rPr>
              <a:t>Convergenza</a:t>
            </a:r>
            <a:endParaRPr sz="1500">
              <a:solidFill>
                <a:srgbClr val="001CE0"/>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120" name="Shape 120"/>
        <p:cNvGrpSpPr/>
        <p:nvPr/>
      </p:nvGrpSpPr>
      <p:grpSpPr>
        <a:xfrm>
          <a:off x="0" y="0"/>
          <a:ext cx="0" cy="0"/>
          <a:chOff x="0" y="0"/>
          <a:chExt cx="0" cy="0"/>
        </a:xfrm>
      </p:grpSpPr>
      <p:sp>
        <p:nvSpPr>
          <p:cNvPr id="121" name="Google Shape;121;p21"/>
          <p:cNvSpPr txBox="1"/>
          <p:nvPr/>
        </p:nvSpPr>
        <p:spPr>
          <a:xfrm>
            <a:off x="292131" y="269600"/>
            <a:ext cx="6091500" cy="72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ru" sz="3500">
                <a:solidFill>
                  <a:srgbClr val="001CE0"/>
                </a:solidFill>
                <a:latin typeface="Helvetica Neue"/>
                <a:ea typeface="Helvetica Neue"/>
                <a:cs typeface="Helvetica Neue"/>
                <a:sym typeface="Helvetica Neue"/>
              </a:rPr>
              <a:t>Bitcoin = Software</a:t>
            </a:r>
            <a:endParaRPr b="1" sz="3500">
              <a:solidFill>
                <a:srgbClr val="001CE0"/>
              </a:solidFill>
              <a:latin typeface="Helvetica Neue"/>
              <a:ea typeface="Helvetica Neue"/>
              <a:cs typeface="Helvetica Neue"/>
              <a:sym typeface="Helvetica Neue"/>
            </a:endParaRPr>
          </a:p>
        </p:txBody>
      </p:sp>
      <p:sp>
        <p:nvSpPr>
          <p:cNvPr id="122" name="Google Shape;122;p21"/>
          <p:cNvSpPr txBox="1"/>
          <p:nvPr/>
        </p:nvSpPr>
        <p:spPr>
          <a:xfrm>
            <a:off x="292125" y="1612175"/>
            <a:ext cx="32208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Codice open-source</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Sistema decentralizzato</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Crittografia </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Proof-of-work </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Inflazione schedulata  </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Algoritmo di aggiustamento della difficoltà</a:t>
            </a:r>
            <a:endParaRPr b="1" sz="1800">
              <a:solidFill>
                <a:srgbClr val="001CE0"/>
              </a:solidFill>
              <a:latin typeface="Helvetica Neue"/>
              <a:ea typeface="Helvetica Neue"/>
              <a:cs typeface="Helvetica Neue"/>
              <a:sym typeface="Helvetica Neue"/>
            </a:endParaRPr>
          </a:p>
          <a:p>
            <a:pPr indent="-342900" lvl="0" marL="457200" rtl="0" algn="l">
              <a:spcBef>
                <a:spcPts val="0"/>
              </a:spcBef>
              <a:spcAft>
                <a:spcPts val="0"/>
              </a:spcAft>
              <a:buClr>
                <a:srgbClr val="001CE0"/>
              </a:buClr>
              <a:buSzPts val="1800"/>
              <a:buFont typeface="Helvetica Neue"/>
              <a:buChar char="●"/>
            </a:pPr>
            <a:r>
              <a:rPr b="1" lang="ru" sz="1800">
                <a:solidFill>
                  <a:srgbClr val="001CE0"/>
                </a:solidFill>
                <a:latin typeface="Helvetica Neue"/>
                <a:ea typeface="Helvetica Neue"/>
                <a:cs typeface="Helvetica Neue"/>
                <a:sym typeface="Helvetica Neue"/>
              </a:rPr>
              <a:t>…</a:t>
            </a:r>
            <a:endParaRPr b="1" sz="1800">
              <a:solidFill>
                <a:srgbClr val="001CE0"/>
              </a:solidFill>
              <a:latin typeface="Helvetica Neue"/>
              <a:ea typeface="Helvetica Neue"/>
              <a:cs typeface="Helvetica Neue"/>
              <a:sym typeface="Helvetica Neue"/>
            </a:endParaRPr>
          </a:p>
        </p:txBody>
      </p:sp>
      <p:sp>
        <p:nvSpPr>
          <p:cNvPr id="123" name="Google Shape;12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ru"/>
              <a:t>‹#›</a:t>
            </a:fld>
            <a:endParaRPr/>
          </a:p>
        </p:txBody>
      </p:sp>
      <p:sp>
        <p:nvSpPr>
          <p:cNvPr id="124" name="Google Shape;124;p21"/>
          <p:cNvSpPr txBox="1"/>
          <p:nvPr/>
        </p:nvSpPr>
        <p:spPr>
          <a:xfrm>
            <a:off x="5054463" y="4391800"/>
            <a:ext cx="227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800">
                <a:solidFill>
                  <a:srgbClr val="001CE0"/>
                </a:solidFill>
                <a:latin typeface="Helvetica Neue"/>
                <a:ea typeface="Helvetica Neue"/>
                <a:cs typeface="Helvetica Neue"/>
                <a:sym typeface="Helvetica Neue"/>
              </a:rPr>
              <a:t>github.com/bitcoin</a:t>
            </a:r>
            <a:endParaRPr b="1" sz="1800">
              <a:solidFill>
                <a:srgbClr val="001CE0"/>
              </a:solidFill>
              <a:latin typeface="Helvetica Neue"/>
              <a:ea typeface="Helvetica Neue"/>
              <a:cs typeface="Helvetica Neue"/>
              <a:sym typeface="Helvetica Neue"/>
            </a:endParaRPr>
          </a:p>
        </p:txBody>
      </p:sp>
      <p:pic>
        <p:nvPicPr>
          <p:cNvPr id="125" name="Google Shape;125;p21"/>
          <p:cNvPicPr preferRelativeResize="0"/>
          <p:nvPr/>
        </p:nvPicPr>
        <p:blipFill rotWithShape="1">
          <a:blip r:embed="rId3">
            <a:alphaModFix/>
          </a:blip>
          <a:srcRect b="0" l="8532" r="5104" t="0"/>
          <a:stretch/>
        </p:blipFill>
        <p:spPr>
          <a:xfrm>
            <a:off x="3385987" y="1194350"/>
            <a:ext cx="5608883" cy="3107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